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78" r:id="rId2"/>
    <p:sldId id="579" r:id="rId3"/>
    <p:sldId id="538" r:id="rId4"/>
    <p:sldId id="568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2286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4572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6858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9144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11430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13716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16002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1828800" algn="r" defTabSz="5236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all" spc="350" normalizeH="0" baseline="0">
        <a:ln>
          <a:noFill/>
        </a:ln>
        <a:solidFill>
          <a:srgbClr val="A6AAA9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2B46"/>
    <a:srgbClr val="BA1C3A"/>
    <a:srgbClr val="E298A2"/>
    <a:srgbClr val="F9D3DA"/>
    <a:srgbClr val="DA2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8"/>
    <p:restoredTop sz="91284"/>
  </p:normalViewPr>
  <p:slideViewPr>
    <p:cSldViewPr snapToGrid="0" snapToObjects="1">
      <p:cViewPr varScale="1">
        <p:scale>
          <a:sx n="42" d="100"/>
          <a:sy n="42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9DA9E-9AAD-EB4E-8152-D5F73D0E024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53A30-BA46-7A4F-859E-39571B283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54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7A2DD-32A9-9148-AAB2-F53140FBC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2D8E00-BC75-DA43-8036-4A7024AEB8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F886D5-26A9-65D7-6553-8F215F57D3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williamsinstitute.law.ucla.edu</a:t>
            </a:r>
            <a:r>
              <a:rPr lang="en-US" dirty="0"/>
              <a:t>/visualization/</a:t>
            </a:r>
            <a:r>
              <a:rPr lang="en-US" dirty="0" err="1"/>
              <a:t>lgbt</a:t>
            </a:r>
            <a:r>
              <a:rPr lang="en-US" dirty="0"/>
              <a:t>-stats/?topic=</a:t>
            </a:r>
            <a:r>
              <a:rPr lang="en-US" dirty="0" err="1"/>
              <a:t>LGBT&amp;area</a:t>
            </a:r>
            <a:r>
              <a:rPr lang="en-US" dirty="0"/>
              <a:t>=53#density</a:t>
            </a:r>
          </a:p>
        </p:txBody>
      </p:sp>
    </p:spTree>
    <p:extLst>
      <p:ext uri="{BB962C8B-B14F-4D97-AF65-F5344CB8AC3E}">
        <p14:creationId xmlns:p14="http://schemas.microsoft.com/office/powerpoint/2010/main" val="138239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27DBAC-D9D9-CEEC-D781-113CBB217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404FB8-50D1-F9B6-282A-8A6FFE64BB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BC4B87-EF91-2E32-1E16-D1EE572396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37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57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Percent of Two-Spirit participants nearly doubled (data about the prevalence of Two-Spirit people in WA and the US is sparse)</a:t>
            </a:r>
          </a:p>
          <a:p>
            <a:r>
              <a:rPr lang="en-US" dirty="0"/>
              <a:t>Almost three times more intersex participants than in Dec. (estimates of prevalence of intersex people in US range from about 0.5-1.5%)</a:t>
            </a:r>
          </a:p>
        </p:txBody>
      </p:sp>
    </p:spTree>
    <p:extLst>
      <p:ext uri="{BB962C8B-B14F-4D97-AF65-F5344CB8AC3E}">
        <p14:creationId xmlns:p14="http://schemas.microsoft.com/office/powerpoint/2010/main" val="190331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2327038" y="745651"/>
            <a:ext cx="406629" cy="353619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pc="21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/>
        </p:nvSpPr>
        <p:spPr>
          <a:xfrm>
            <a:off x="1438717" y="758351"/>
            <a:ext cx="397262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pc="210"/>
            </a:lvl1pPr>
          </a:lstStyle>
          <a:p>
            <a:r>
              <a:t>TRACI GILLIG</a:t>
            </a:r>
          </a:p>
        </p:txBody>
      </p:sp>
      <p:sp>
        <p:nvSpPr>
          <p:cNvPr id="4" name="Shape 4"/>
          <p:cNvSpPr/>
          <p:nvPr/>
        </p:nvSpPr>
        <p:spPr>
          <a:xfrm>
            <a:off x="20523584" y="745651"/>
            <a:ext cx="168146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pc="210"/>
            </a:lvl1pPr>
          </a:lstStyle>
          <a:p>
            <a:r>
              <a:t>PAGE</a:t>
            </a: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2286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4572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6858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9144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11430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13716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16002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1828800" algn="l" defTabSz="82153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25B51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r" defTabSz="5236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all" spc="21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fm.wa.gov/washington-data-research/statewide-data/washington-trends/population-changes/population-race" TargetMode="External"/><Relationship Id="rId4" Type="http://schemas.openxmlformats.org/officeDocument/2006/relationships/hyperlink" Target="https://www.statista.com/statistics/306071/washington-population-ethnicity-rac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BB6BCA-7FDF-5F0F-BA5A-DE941D46E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" name="Shape 1795">
            <a:extLst>
              <a:ext uri="{FF2B5EF4-FFF2-40B4-BE49-F238E27FC236}">
                <a16:creationId xmlns:a16="http://schemas.microsoft.com/office/drawing/2014/main" id="{53DEF22C-EDD2-6A56-8B59-B7A88A03D44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1796" name="Shape 1796">
            <a:extLst>
              <a:ext uri="{FF2B5EF4-FFF2-40B4-BE49-F238E27FC236}">
                <a16:creationId xmlns:a16="http://schemas.microsoft.com/office/drawing/2014/main" id="{E6BCBD88-F514-CAED-7443-DF19B3B87387}"/>
              </a:ext>
            </a:extLst>
          </p:cNvPr>
          <p:cNvSpPr/>
          <p:nvPr/>
        </p:nvSpPr>
        <p:spPr>
          <a:xfrm>
            <a:off x="1438717" y="758351"/>
            <a:ext cx="397262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pc="210"/>
            </a:lvl1pPr>
          </a:lstStyle>
          <a:p>
            <a:r>
              <a:t>TRACI GILLIG</a:t>
            </a:r>
          </a:p>
        </p:txBody>
      </p:sp>
      <p:sp>
        <p:nvSpPr>
          <p:cNvPr id="1797" name="Shape 1797">
            <a:extLst>
              <a:ext uri="{FF2B5EF4-FFF2-40B4-BE49-F238E27FC236}">
                <a16:creationId xmlns:a16="http://schemas.microsoft.com/office/drawing/2014/main" id="{192531D7-D86C-5DD8-FE09-BB0AE2D71D66}"/>
              </a:ext>
            </a:extLst>
          </p:cNvPr>
          <p:cNvSpPr/>
          <p:nvPr/>
        </p:nvSpPr>
        <p:spPr>
          <a:xfrm>
            <a:off x="20523584" y="745651"/>
            <a:ext cx="168146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pc="210"/>
            </a:lvl1pPr>
          </a:lstStyle>
          <a:p>
            <a:r>
              <a:t>PAGE</a:t>
            </a:r>
          </a:p>
        </p:txBody>
      </p:sp>
      <p:sp>
        <p:nvSpPr>
          <p:cNvPr id="14" name="Shape 1329">
            <a:extLst>
              <a:ext uri="{FF2B5EF4-FFF2-40B4-BE49-F238E27FC236}">
                <a16:creationId xmlns:a16="http://schemas.microsoft.com/office/drawing/2014/main" id="{EA388366-2D8F-40EA-59FF-BBE3BDA8D61D}"/>
              </a:ext>
            </a:extLst>
          </p:cNvPr>
          <p:cNvSpPr/>
          <p:nvPr/>
        </p:nvSpPr>
        <p:spPr>
          <a:xfrm>
            <a:off x="1383012" y="818872"/>
            <a:ext cx="5398788" cy="3597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pc="21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b="1" dirty="0">
                <a:solidFill>
                  <a:schemeClr val="tx1"/>
                </a:solidFill>
              </a:rPr>
              <a:t>GILLIG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CCA53D-75F6-DE48-C393-7AE6E7CF8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82" y="412283"/>
            <a:ext cx="5157418" cy="1020353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5B26176-BAAE-564E-1E52-4A0C114A5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25150"/>
              </p:ext>
            </p:extLst>
          </p:nvPr>
        </p:nvGraphicFramePr>
        <p:xfrm>
          <a:off x="1727474" y="1603484"/>
          <a:ext cx="21180652" cy="11685796"/>
        </p:xfrm>
        <a:graphic>
          <a:graphicData uri="http://schemas.openxmlformats.org/drawingml/2006/table">
            <a:tbl>
              <a:tblPr firstRow="1" firstCol="1" bandRow="1">
                <a:tableStyleId>{33BA23B1-9221-436E-865A-0063620EA4FD}</a:tableStyleId>
              </a:tblPr>
              <a:tblGrid>
                <a:gridCol w="847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4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2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654">
                <a:tc>
                  <a:txBody>
                    <a:bodyPr/>
                    <a:lstStyle/>
                    <a:p>
                      <a:pPr marL="0" marR="0" indent="0" algn="l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effectLst/>
                        </a:rPr>
                        <a:t>Race/ethnicity (1/12/25)</a:t>
                      </a:r>
                    </a:p>
                    <a:p>
                      <a:pPr marL="0" marR="0" indent="0" algn="l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5,704 completing variable of </a:t>
                      </a:r>
                      <a:r>
                        <a:rPr lang="en-US" sz="3000" b="1" cap="none" baseline="0" dirty="0">
                          <a:effectLst/>
                        </a:rPr>
                        <a:t>6,205 participants</a:t>
                      </a:r>
                      <a:r>
                        <a:rPr lang="en-US" sz="3000" b="0" cap="none" baseline="0" dirty="0">
                          <a:effectLst/>
                        </a:rPr>
                        <a:t>)</a:t>
                      </a:r>
                      <a:endParaRPr lang="en-US" sz="3000" b="0" i="0" u="none" strike="noStrike" cap="none" spc="21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FillTx/>
                        <a:latin typeface="Helvetica"/>
                        <a:ea typeface="Times New Roman" charset="0"/>
                        <a:cs typeface="Times New Roman" charset="0"/>
                        <a:sym typeface="Helvetica Neue Medium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5236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u="none" strike="noStrike" cap="all" spc="21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Helvetica"/>
                          <a:ea typeface="Times New Roman" charset="0"/>
                          <a:cs typeface="Times New Roman" charset="0"/>
                          <a:sym typeface="Helvetica Neue Medium"/>
                        </a:rPr>
                        <a:t>LGBTQ+ WASHINGTONIANS</a:t>
                      </a:r>
                    </a:p>
                  </a:txBody>
                  <a:tcPr marL="68580" marR="68580" marT="0" marB="0" anchor="b">
                    <a:solidFill>
                      <a:srgbClr val="D02B4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General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WA population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9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WA LGBTQ+ Survey</a:t>
                      </a:r>
                      <a:endParaRPr lang="en-US" sz="2800" b="1" baseline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UW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Survey </a:t>
                      </a:r>
                      <a:r>
                        <a:rPr lang="en-US" sz="2800" b="1" baseline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(2020)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E29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WILLIAMS Institute 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(2017)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E29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US </a:t>
                      </a:r>
                      <a:r>
                        <a:rPr lang="en-US" sz="2800" b="1" u="sng" dirty="0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Census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 (2022)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WA </a:t>
                      </a:r>
                      <a:r>
                        <a:rPr lang="en-US" sz="2800" b="1" u="sng" dirty="0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OFM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 (2022)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White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73.3%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4,182)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75%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71%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63.5%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</a:rPr>
                        <a:t>71.9%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Multiracial or Mixed Race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9.8%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 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= 559) 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2%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7%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6.7%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10.0%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Black, African, or African American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5.3%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= 304)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5%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3.8%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4.5%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2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Asian, Southeast Asian, or Asian American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4.2%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 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= 239) 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5% API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4%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9.7%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10.3%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Latino/a/x/e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3.5%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199)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10%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11%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14.0%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Indigenous, American Indian, Native American, or Alaska Native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2.2%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125)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3%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0.9%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2.0%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Middle Eastern or North African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0.6%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33)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8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Native Hawaiian or Pacific Islander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0.6%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33)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See API</a:t>
                      </a: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</a:rPr>
                        <a:t>0.7%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1.0%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Something else (unspecified)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0.1%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5)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7%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“all other races”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</a:rPr>
                        <a:t>0.7%</a:t>
                      </a:r>
                      <a:endParaRPr lang="en-US" sz="25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</a:rPr>
                        <a:t>N/A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dirty="0">
                          <a:effectLst/>
                        </a:rPr>
                        <a:t>Unsure</a:t>
                      </a:r>
                      <a:endParaRPr lang="en-US" sz="25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0.4%</a:t>
                      </a:r>
                    </a:p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500" b="1" i="1" cap="none" baseline="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US" sz="2500" b="1" cap="none" baseline="0" dirty="0">
                          <a:solidFill>
                            <a:srgbClr val="000000"/>
                          </a:solidFill>
                          <a:effectLst/>
                        </a:rPr>
                        <a:t> = 25)</a:t>
                      </a:r>
                      <a:endParaRPr lang="en-US" sz="2500" b="1" cap="none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rgbClr val="F9D3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lang="en-US" sz="25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reported</a:t>
                      </a:r>
                      <a:endParaRPr lang="en-US" sz="2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954391"/>
      </p:ext>
    </p:extLst>
  </p:cSld>
  <p:clrMapOvr>
    <a:masterClrMapping/>
  </p:clrMapOvr>
  <p:transition spd="slow"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A526C-00C6-D63F-FCA8-45CD05271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" name="Shape 1795">
            <a:extLst>
              <a:ext uri="{FF2B5EF4-FFF2-40B4-BE49-F238E27FC236}">
                <a16:creationId xmlns:a16="http://schemas.microsoft.com/office/drawing/2014/main" id="{8D91F4D8-40E4-E224-E3A2-ACAFFDAFC36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1796" name="Shape 1796">
            <a:extLst>
              <a:ext uri="{FF2B5EF4-FFF2-40B4-BE49-F238E27FC236}">
                <a16:creationId xmlns:a16="http://schemas.microsoft.com/office/drawing/2014/main" id="{B7AEEF6C-4AFB-B9B6-3BA0-C5BD9230B6BF}"/>
              </a:ext>
            </a:extLst>
          </p:cNvPr>
          <p:cNvSpPr/>
          <p:nvPr/>
        </p:nvSpPr>
        <p:spPr>
          <a:xfrm>
            <a:off x="1438717" y="758351"/>
            <a:ext cx="397262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pc="210"/>
            </a:lvl1pPr>
          </a:lstStyle>
          <a:p>
            <a:r>
              <a:t>TRACI GILLIG</a:t>
            </a:r>
          </a:p>
        </p:txBody>
      </p:sp>
      <p:sp>
        <p:nvSpPr>
          <p:cNvPr id="1797" name="Shape 1797">
            <a:extLst>
              <a:ext uri="{FF2B5EF4-FFF2-40B4-BE49-F238E27FC236}">
                <a16:creationId xmlns:a16="http://schemas.microsoft.com/office/drawing/2014/main" id="{4B108B9D-EA31-96E8-F8F4-9E8CC44619A4}"/>
              </a:ext>
            </a:extLst>
          </p:cNvPr>
          <p:cNvSpPr/>
          <p:nvPr/>
        </p:nvSpPr>
        <p:spPr>
          <a:xfrm>
            <a:off x="20523584" y="745651"/>
            <a:ext cx="168146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pc="210"/>
            </a:lvl1pPr>
          </a:lstStyle>
          <a:p>
            <a:r>
              <a:t>PAGE</a:t>
            </a:r>
          </a:p>
        </p:txBody>
      </p:sp>
      <p:sp>
        <p:nvSpPr>
          <p:cNvPr id="14" name="Shape 1329">
            <a:extLst>
              <a:ext uri="{FF2B5EF4-FFF2-40B4-BE49-F238E27FC236}">
                <a16:creationId xmlns:a16="http://schemas.microsoft.com/office/drawing/2014/main" id="{D33B6A8A-B6ED-A661-DE73-9C67650B4B85}"/>
              </a:ext>
            </a:extLst>
          </p:cNvPr>
          <p:cNvSpPr/>
          <p:nvPr/>
        </p:nvSpPr>
        <p:spPr>
          <a:xfrm>
            <a:off x="1383012" y="818872"/>
            <a:ext cx="5398788" cy="3597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pc="21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b="1" dirty="0">
                <a:solidFill>
                  <a:schemeClr val="tx1"/>
                </a:solidFill>
              </a:rPr>
              <a:t>GILLIG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82270A-2155-A093-4CAD-8E1507818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82" y="412283"/>
            <a:ext cx="5157418" cy="1020353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8C491CA-2E1B-4036-F420-BAA2540FB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23418"/>
              </p:ext>
            </p:extLst>
          </p:nvPr>
        </p:nvGraphicFramePr>
        <p:xfrm>
          <a:off x="4346133" y="6317457"/>
          <a:ext cx="15207915" cy="5466764"/>
        </p:xfrm>
        <a:graphic>
          <a:graphicData uri="http://schemas.openxmlformats.org/drawingml/2006/table">
            <a:tbl>
              <a:tblPr firstRow="1" firstCol="1" bandRow="1">
                <a:tableStyleId>{33BA23B1-9221-436E-865A-0063620EA4FD}</a:tableStyleId>
              </a:tblPr>
              <a:tblGrid>
                <a:gridCol w="10917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9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654">
                <a:tc>
                  <a:txBody>
                    <a:bodyPr/>
                    <a:lstStyle/>
                    <a:p>
                      <a:pPr marL="0" marR="0" indent="0" algn="l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effectLst/>
                        </a:rPr>
                        <a:t>MULTIRACIAL/MIXED RACE </a:t>
                      </a:r>
                      <a:r>
                        <a:rPr lang="en-US" sz="3000" b="0" dirty="0">
                          <a:effectLst/>
                        </a:rPr>
                        <a:t>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dirty="0">
                          <a:effectLst/>
                        </a:rPr>
                        <a:t> = 559)</a:t>
                      </a:r>
                      <a:endParaRPr lang="en-US" sz="3000" b="0" i="0" u="none" strike="noStrike" cap="all" spc="21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uFillTx/>
                        <a:latin typeface="Helvetica"/>
                        <a:ea typeface="Times New Roman" charset="0"/>
                        <a:cs typeface="Times New Roman" charset="0"/>
                        <a:sym typeface="Helvetica Neue Medium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White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85.7%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479)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Black, African, or African American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15.9%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89)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Asian, Southeast Asian, or Asian American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cap="none" baseline="0" dirty="0">
                          <a:effectLst/>
                        </a:rPr>
                        <a:t>23.3%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130)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Latino/a/x/e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38.6%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216)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54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Indigenous, American Indian, Native American, or Alaska Native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32.7%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183)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Middle Eastern or North African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7.3%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41)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Native Hawaiian or Pacific Islander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6.9%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29)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Something else (unspecified)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362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cap="none" baseline="0" dirty="0">
                          <a:effectLst/>
                        </a:rPr>
                        <a:t>7.0%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39)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</a:rPr>
                        <a:t>Unsure</a:t>
                      </a:r>
                      <a:endParaRPr lang="en-US" sz="3000" b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cap="none" baseline="0" dirty="0">
                          <a:effectLst/>
                        </a:rPr>
                        <a:t>0.9% (</a:t>
                      </a:r>
                      <a:r>
                        <a:rPr lang="en-US" sz="3000" b="0" i="1" cap="none" baseline="0" dirty="0">
                          <a:effectLst/>
                        </a:rPr>
                        <a:t>n</a:t>
                      </a:r>
                      <a:r>
                        <a:rPr lang="en-US" sz="3000" b="0" cap="none" baseline="0" dirty="0">
                          <a:effectLst/>
                        </a:rPr>
                        <a:t> = 5)</a:t>
                      </a:r>
                      <a:endParaRPr lang="en-US" sz="3000" b="0" cap="none" baseline="0" dirty="0">
                        <a:solidFill>
                          <a:schemeClr val="bg2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Shape 1799">
            <a:extLst>
              <a:ext uri="{FF2B5EF4-FFF2-40B4-BE49-F238E27FC236}">
                <a16:creationId xmlns:a16="http://schemas.microsoft.com/office/drawing/2014/main" id="{901909C0-69FD-1A30-60DC-12C424CB36F5}"/>
              </a:ext>
            </a:extLst>
          </p:cNvPr>
          <p:cNvSpPr/>
          <p:nvPr/>
        </p:nvSpPr>
        <p:spPr>
          <a:xfrm>
            <a:off x="2717437" y="2960996"/>
            <a:ext cx="19487615" cy="2581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lnSpc>
                <a:spcPct val="120000"/>
              </a:lnSpc>
              <a:defRPr sz="1600" cap="none" spc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4400" dirty="0"/>
              <a:t>The following table shows how many Multiracial/Mixed Race participants selected each race/ethnicity (Jan. 12). Participants could select as many races/ethnicities as applicable (thus, percentages do not sum to 100).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3718162"/>
      </p:ext>
    </p:extLst>
  </p:cSld>
  <p:clrMapOvr>
    <a:masterClrMapping/>
  </p:clrMapOvr>
  <p:transition spd="slow"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" name="Shape 17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1796" name="Shape 1796"/>
          <p:cNvSpPr/>
          <p:nvPr/>
        </p:nvSpPr>
        <p:spPr>
          <a:xfrm>
            <a:off x="1438717" y="758351"/>
            <a:ext cx="397262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pc="210"/>
            </a:lvl1pPr>
          </a:lstStyle>
          <a:p>
            <a:r>
              <a:t>TRACI GILLIG</a:t>
            </a:r>
          </a:p>
        </p:txBody>
      </p:sp>
      <p:sp>
        <p:nvSpPr>
          <p:cNvPr id="1797" name="Shape 1797"/>
          <p:cNvSpPr/>
          <p:nvPr/>
        </p:nvSpPr>
        <p:spPr>
          <a:xfrm>
            <a:off x="20523584" y="745651"/>
            <a:ext cx="168146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pc="210"/>
            </a:lvl1pPr>
          </a:lstStyle>
          <a:p>
            <a:r>
              <a:t>PAGE</a:t>
            </a:r>
          </a:p>
        </p:txBody>
      </p:sp>
      <p:sp>
        <p:nvSpPr>
          <p:cNvPr id="29" name="Shape 1902"/>
          <p:cNvSpPr/>
          <p:nvPr/>
        </p:nvSpPr>
        <p:spPr>
          <a:xfrm>
            <a:off x="1648886" y="2045389"/>
            <a:ext cx="8343630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5000" cap="none" spc="0">
                <a:solidFill>
                  <a:srgbClr val="000000"/>
                </a:solidFill>
              </a:defRPr>
            </a:lvl1pPr>
          </a:lstStyle>
          <a:p>
            <a:r>
              <a:rPr lang="en-US" b="1" dirty="0"/>
              <a:t>Location and age (1/12/25)</a:t>
            </a:r>
            <a:endParaRPr b="1" dirty="0"/>
          </a:p>
        </p:txBody>
      </p:sp>
      <p:sp>
        <p:nvSpPr>
          <p:cNvPr id="14" name="Shape 1329"/>
          <p:cNvSpPr/>
          <p:nvPr/>
        </p:nvSpPr>
        <p:spPr>
          <a:xfrm>
            <a:off x="1383012" y="818872"/>
            <a:ext cx="5398788" cy="3597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pc="21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b="1" dirty="0">
                <a:solidFill>
                  <a:schemeClr val="tx1"/>
                </a:solidFill>
              </a:rPr>
              <a:t>GILLIG</a:t>
            </a:r>
          </a:p>
        </p:txBody>
      </p:sp>
      <p:sp>
        <p:nvSpPr>
          <p:cNvPr id="9" name="Shape 1799"/>
          <p:cNvSpPr/>
          <p:nvPr/>
        </p:nvSpPr>
        <p:spPr>
          <a:xfrm>
            <a:off x="2717437" y="4818931"/>
            <a:ext cx="19487615" cy="5093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lnSpc>
                <a:spcPct val="120000"/>
              </a:lnSpc>
              <a:defRPr sz="1600" cap="none" spc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4400" dirty="0"/>
              <a:t>All Washington counties represented</a:t>
            </a:r>
          </a:p>
          <a:p>
            <a:endParaRPr lang="en-US" sz="2000" dirty="0"/>
          </a:p>
          <a:p>
            <a:r>
              <a:rPr lang="en-US" sz="4400" dirty="0"/>
              <a:t>Full lifespan represented</a:t>
            </a:r>
          </a:p>
          <a:p>
            <a:pPr marL="571500" indent="-571500">
              <a:buFontTx/>
              <a:buChar char="-"/>
            </a:pPr>
            <a:r>
              <a:rPr lang="en-US" sz="4000" dirty="0"/>
              <a:t>Age range: 11-98 years</a:t>
            </a:r>
          </a:p>
          <a:p>
            <a:pPr marL="571500" indent="-571500">
              <a:buFontTx/>
              <a:buChar char="-"/>
            </a:pPr>
            <a:r>
              <a:rPr lang="en-US" sz="4000" dirty="0"/>
              <a:t>Average age: 36.9 years</a:t>
            </a:r>
          </a:p>
          <a:p>
            <a:pPr marL="571500" indent="-571500">
              <a:buFontTx/>
              <a:buChar char="-"/>
            </a:pPr>
            <a:r>
              <a:rPr lang="en-US" sz="4000" dirty="0"/>
              <a:t>10.2% adolescents ages 11-17</a:t>
            </a:r>
          </a:p>
          <a:p>
            <a:pPr marL="571500" indent="-571500">
              <a:buFontTx/>
              <a:buChar char="-"/>
            </a:pPr>
            <a:r>
              <a:rPr lang="en-US" sz="4000" dirty="0"/>
              <a:t>7.6% adults ages 65 and older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82" y="412283"/>
            <a:ext cx="5157418" cy="102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44373"/>
      </p:ext>
    </p:extLst>
  </p:cSld>
  <p:clrMapOvr>
    <a:masterClrMapping/>
  </p:clrMapOvr>
  <p:transition spd="slow"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" name="Shape 17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1796" name="Shape 1796"/>
          <p:cNvSpPr/>
          <p:nvPr/>
        </p:nvSpPr>
        <p:spPr>
          <a:xfrm>
            <a:off x="1438717" y="758351"/>
            <a:ext cx="397262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pc="210"/>
            </a:lvl1pPr>
          </a:lstStyle>
          <a:p>
            <a:r>
              <a:t>TRACI GILLIG</a:t>
            </a:r>
          </a:p>
        </p:txBody>
      </p:sp>
      <p:sp>
        <p:nvSpPr>
          <p:cNvPr id="1797" name="Shape 1797"/>
          <p:cNvSpPr/>
          <p:nvPr/>
        </p:nvSpPr>
        <p:spPr>
          <a:xfrm>
            <a:off x="20523584" y="745651"/>
            <a:ext cx="1681468" cy="35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pc="210"/>
            </a:lvl1pPr>
          </a:lstStyle>
          <a:p>
            <a:r>
              <a:t>PAGE</a:t>
            </a:r>
          </a:p>
        </p:txBody>
      </p:sp>
      <p:sp>
        <p:nvSpPr>
          <p:cNvPr id="29" name="Shape 1902"/>
          <p:cNvSpPr/>
          <p:nvPr/>
        </p:nvSpPr>
        <p:spPr>
          <a:xfrm>
            <a:off x="1648886" y="2045389"/>
            <a:ext cx="1318950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>
              <a:defRPr sz="5000" cap="none" spc="0">
                <a:solidFill>
                  <a:srgbClr val="000000"/>
                </a:solidFill>
              </a:defRPr>
            </a:lvl1pPr>
          </a:lstStyle>
          <a:p>
            <a:r>
              <a:rPr lang="en-US" b="1" dirty="0"/>
              <a:t>Gender and sex assigned at birth (1/12/25)</a:t>
            </a:r>
            <a:endParaRPr b="1" dirty="0"/>
          </a:p>
        </p:txBody>
      </p:sp>
      <p:sp>
        <p:nvSpPr>
          <p:cNvPr id="14" name="Shape 1329"/>
          <p:cNvSpPr/>
          <p:nvPr/>
        </p:nvSpPr>
        <p:spPr>
          <a:xfrm>
            <a:off x="1383012" y="818872"/>
            <a:ext cx="5398788" cy="35971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defRPr spc="21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b="1" dirty="0">
                <a:solidFill>
                  <a:schemeClr val="tx1"/>
                </a:solidFill>
              </a:rPr>
              <a:t>GILLIG</a:t>
            </a:r>
          </a:p>
        </p:txBody>
      </p:sp>
      <p:sp>
        <p:nvSpPr>
          <p:cNvPr id="9" name="Shape 1799"/>
          <p:cNvSpPr/>
          <p:nvPr/>
        </p:nvSpPr>
        <p:spPr>
          <a:xfrm>
            <a:off x="2717437" y="3470304"/>
            <a:ext cx="9474563" cy="9054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lnSpc>
                <a:spcPct val="120000"/>
              </a:lnSpc>
              <a:defRPr sz="1600" cap="none" spc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4400" dirty="0"/>
              <a:t>Gender (</a:t>
            </a:r>
            <a:r>
              <a:rPr lang="en-US" sz="4400" i="1" dirty="0"/>
              <a:t>n</a:t>
            </a:r>
            <a:r>
              <a:rPr lang="en-US" sz="4400" dirty="0"/>
              <a:t> = 5,726)</a:t>
            </a:r>
          </a:p>
          <a:p>
            <a:endParaRPr lang="en-US" sz="1000" dirty="0"/>
          </a:p>
          <a:p>
            <a:pPr marL="571500" indent="-571500">
              <a:buFontTx/>
              <a:buChar char="-"/>
            </a:pPr>
            <a:r>
              <a:rPr lang="en-US" sz="3600" dirty="0"/>
              <a:t>Cisgender woman/girl: 27.0% (</a:t>
            </a:r>
            <a:r>
              <a:rPr lang="en-US" sz="3600" i="1" dirty="0"/>
              <a:t>n </a:t>
            </a:r>
            <a:r>
              <a:rPr lang="en-US" sz="3600" dirty="0"/>
              <a:t>= 1,547)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Cisgender man/boy: 22.1% (</a:t>
            </a:r>
            <a:r>
              <a:rPr lang="en-US" sz="3600" i="1" dirty="0"/>
              <a:t>n </a:t>
            </a:r>
            <a:r>
              <a:rPr lang="en-US" sz="3600" dirty="0"/>
              <a:t>= 1,266)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Multiple genders: 18.8% (</a:t>
            </a:r>
            <a:r>
              <a:rPr lang="en-US" sz="3600" i="1" dirty="0"/>
              <a:t>n </a:t>
            </a:r>
            <a:r>
              <a:rPr lang="en-US" sz="3600" dirty="0"/>
              <a:t>= 1,075)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Transgender woman/girl: 8.8% (</a:t>
            </a:r>
            <a:r>
              <a:rPr lang="en-US" sz="3600" i="1" dirty="0"/>
              <a:t>n </a:t>
            </a:r>
            <a:r>
              <a:rPr lang="en-US" sz="3600" dirty="0"/>
              <a:t>= 505)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Transgender man/boy: 6.4% (</a:t>
            </a:r>
            <a:r>
              <a:rPr lang="en-US" sz="3600" i="1" dirty="0"/>
              <a:t>n </a:t>
            </a:r>
            <a:r>
              <a:rPr lang="en-US" sz="3600" dirty="0"/>
              <a:t>= 367)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Nonbinary: 4.9% (</a:t>
            </a:r>
            <a:r>
              <a:rPr lang="en-US" sz="3600" i="1" dirty="0"/>
              <a:t>n </a:t>
            </a:r>
            <a:r>
              <a:rPr lang="en-US" sz="3600" dirty="0"/>
              <a:t>= 279)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Genderqueer: 2.5% (</a:t>
            </a:r>
            <a:r>
              <a:rPr lang="en-US" sz="3600" i="1" dirty="0"/>
              <a:t>n </a:t>
            </a:r>
            <a:r>
              <a:rPr lang="en-US" sz="3600" dirty="0"/>
              <a:t>= 146)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Genderfluid: 1.9% (</a:t>
            </a:r>
            <a:r>
              <a:rPr lang="en-US" sz="3600" i="1" dirty="0"/>
              <a:t>n </a:t>
            </a:r>
            <a:r>
              <a:rPr lang="en-US" sz="3600" dirty="0"/>
              <a:t>= 107)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Agender: 1.9% (</a:t>
            </a:r>
            <a:r>
              <a:rPr lang="en-US" sz="3600" i="1" dirty="0"/>
              <a:t>n </a:t>
            </a:r>
            <a:r>
              <a:rPr lang="en-US" sz="3600" dirty="0"/>
              <a:t>= 106)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Two-Spirit: 1.2% (</a:t>
            </a:r>
            <a:r>
              <a:rPr lang="en-US" sz="3600" i="1" dirty="0"/>
              <a:t>n </a:t>
            </a:r>
            <a:r>
              <a:rPr lang="en-US" sz="3600" dirty="0"/>
              <a:t>= 68)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Unsure: 2.0% (</a:t>
            </a:r>
            <a:r>
              <a:rPr lang="en-US" sz="3600" i="1" dirty="0"/>
              <a:t>n </a:t>
            </a:r>
            <a:r>
              <a:rPr lang="en-US" sz="3600" dirty="0"/>
              <a:t>= 114)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Something else not listed: % (</a:t>
            </a:r>
            <a:r>
              <a:rPr lang="en-US" sz="3600" i="1" dirty="0"/>
              <a:t>n </a:t>
            </a:r>
            <a:r>
              <a:rPr lang="en-US" sz="3600" dirty="0"/>
              <a:t>= 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382" y="412283"/>
            <a:ext cx="5157418" cy="1020353"/>
          </a:xfrm>
          <a:prstGeom prst="rect">
            <a:avLst/>
          </a:prstGeom>
        </p:spPr>
      </p:pic>
      <p:sp>
        <p:nvSpPr>
          <p:cNvPr id="12" name="Shape 1799"/>
          <p:cNvSpPr/>
          <p:nvPr/>
        </p:nvSpPr>
        <p:spPr>
          <a:xfrm>
            <a:off x="12941243" y="3476972"/>
            <a:ext cx="9589109" cy="1290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>
            <a:spAutoFit/>
          </a:bodyPr>
          <a:lstStyle>
            <a:lvl1pPr algn="l">
              <a:lnSpc>
                <a:spcPct val="120000"/>
              </a:lnSpc>
              <a:defRPr sz="1600" cap="none" spc="0">
                <a:solidFill>
                  <a:srgbClr val="53585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sz="4400" dirty="0"/>
              <a:t>Intersex participants (1.1%, </a:t>
            </a:r>
            <a:r>
              <a:rPr lang="en-US" sz="4400" i="1" dirty="0"/>
              <a:t>n</a:t>
            </a:r>
            <a:r>
              <a:rPr lang="en-US" sz="4400" dirty="0"/>
              <a:t> = 63)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2656518"/>
      </p:ext>
    </p:extLst>
  </p:cSld>
  <p:clrMapOvr>
    <a:masterClrMapping/>
  </p:clrMapOvr>
  <p:transition spd="slow" advClick="0" advTm="1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A6AAA9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r" defTabSz="5236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all" spc="350" normalizeH="0" baseline="0">
            <a:ln>
              <a:noFill/>
            </a:ln>
            <a:solidFill>
              <a:srgbClr val="A6AAA9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r" defTabSz="5236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all" spc="350" normalizeH="0" baseline="0">
            <a:ln>
              <a:noFill/>
            </a:ln>
            <a:solidFill>
              <a:srgbClr val="A6AAA9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28127</TotalTime>
  <Words>688</Words>
  <Application>Microsoft Office PowerPoint</Application>
  <PresentationFormat>Custom</PresentationFormat>
  <Paragraphs>141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Gillig, Traci Kristin</cp:lastModifiedBy>
  <cp:revision>885</cp:revision>
  <cp:lastPrinted>2022-05-24T05:24:43Z</cp:lastPrinted>
  <dcterms:modified xsi:type="dcterms:W3CDTF">2025-01-17T20:21:11Z</dcterms:modified>
</cp:coreProperties>
</file>