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578" r:id="rId2"/>
    <p:sldId id="579" r:id="rId3"/>
    <p:sldId id="538" r:id="rId4"/>
    <p:sldId id="568" r:id="rId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r" defTabSz="5236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all" spc="350" normalizeH="0" baseline="0">
        <a:ln>
          <a:noFill/>
        </a:ln>
        <a:solidFill>
          <a:srgbClr val="A6AAA9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1pPr>
    <a:lvl2pPr marL="0" marR="0" indent="228600" algn="r" defTabSz="5236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all" spc="350" normalizeH="0" baseline="0">
        <a:ln>
          <a:noFill/>
        </a:ln>
        <a:solidFill>
          <a:srgbClr val="A6AAA9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2pPr>
    <a:lvl3pPr marL="0" marR="0" indent="457200" algn="r" defTabSz="5236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all" spc="350" normalizeH="0" baseline="0">
        <a:ln>
          <a:noFill/>
        </a:ln>
        <a:solidFill>
          <a:srgbClr val="A6AAA9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3pPr>
    <a:lvl4pPr marL="0" marR="0" indent="685800" algn="r" defTabSz="5236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all" spc="350" normalizeH="0" baseline="0">
        <a:ln>
          <a:noFill/>
        </a:ln>
        <a:solidFill>
          <a:srgbClr val="A6AAA9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4pPr>
    <a:lvl5pPr marL="0" marR="0" indent="914400" algn="r" defTabSz="5236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all" spc="350" normalizeH="0" baseline="0">
        <a:ln>
          <a:noFill/>
        </a:ln>
        <a:solidFill>
          <a:srgbClr val="A6AAA9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5pPr>
    <a:lvl6pPr marL="0" marR="0" indent="1143000" algn="r" defTabSz="5236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all" spc="350" normalizeH="0" baseline="0">
        <a:ln>
          <a:noFill/>
        </a:ln>
        <a:solidFill>
          <a:srgbClr val="A6AAA9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6pPr>
    <a:lvl7pPr marL="0" marR="0" indent="1371600" algn="r" defTabSz="5236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all" spc="350" normalizeH="0" baseline="0">
        <a:ln>
          <a:noFill/>
        </a:ln>
        <a:solidFill>
          <a:srgbClr val="A6AAA9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7pPr>
    <a:lvl8pPr marL="0" marR="0" indent="1600200" algn="r" defTabSz="5236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all" spc="350" normalizeH="0" baseline="0">
        <a:ln>
          <a:noFill/>
        </a:ln>
        <a:solidFill>
          <a:srgbClr val="A6AAA9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8pPr>
    <a:lvl9pPr marL="0" marR="0" indent="1828800" algn="r" defTabSz="523622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all" spc="350" normalizeH="0" baseline="0">
        <a:ln>
          <a:noFill/>
        </a:ln>
        <a:solidFill>
          <a:srgbClr val="A6AAA9"/>
        </a:solidFill>
        <a:effectLst/>
        <a:uFillTx/>
        <a:latin typeface="Helvetica Neue Medium"/>
        <a:ea typeface="Helvetica Neue Medium"/>
        <a:cs typeface="Helvetica Neue Medium"/>
        <a:sym typeface="Helvetica Neue Medium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02B46"/>
    <a:srgbClr val="BA1C3A"/>
    <a:srgbClr val="E298A2"/>
    <a:srgbClr val="F9D3DA"/>
    <a:srgbClr val="DA2E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78"/>
    <p:restoredTop sz="91284"/>
  </p:normalViewPr>
  <p:slideViewPr>
    <p:cSldViewPr snapToGrid="0" snapToObjects="1">
      <p:cViewPr varScale="1">
        <p:scale>
          <a:sx n="42" d="100"/>
          <a:sy n="42" d="100"/>
        </p:scale>
        <p:origin x="76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9DA9E-9AAD-EB4E-8152-D5F73D0E0249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53A30-BA46-7A4F-859E-39571B283A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54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87A2DD-32A9-9148-AAB2-F53140FBC6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E2D8E00-BC75-DA43-8036-4A7024AEB88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CF886D5-26A9-65D7-6553-8F215F57D3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williamsinstitute.law.ucla.edu</a:t>
            </a:r>
            <a:r>
              <a:rPr lang="en-US" dirty="0"/>
              <a:t>/visualization/</a:t>
            </a:r>
            <a:r>
              <a:rPr lang="en-US" dirty="0" err="1"/>
              <a:t>lgbt</a:t>
            </a:r>
            <a:r>
              <a:rPr lang="en-US" dirty="0"/>
              <a:t>-stats/?topic=</a:t>
            </a:r>
            <a:r>
              <a:rPr lang="en-US" dirty="0" err="1"/>
              <a:t>LGBT&amp;area</a:t>
            </a:r>
            <a:r>
              <a:rPr lang="en-US" dirty="0"/>
              <a:t>=53#density</a:t>
            </a:r>
          </a:p>
        </p:txBody>
      </p:sp>
    </p:spTree>
    <p:extLst>
      <p:ext uri="{BB962C8B-B14F-4D97-AF65-F5344CB8AC3E}">
        <p14:creationId xmlns:p14="http://schemas.microsoft.com/office/powerpoint/2010/main" val="1382393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27DBAC-D9D9-CEEC-D781-113CBB2170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9404FB8-50D1-F9B6-282A-8A6FFE64BB4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CBC4B87-EF91-2E32-1E16-D1EE572396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137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2257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Percent of Two-Spirit participants nearly doubled (data about the prevalence of Two-Spirit people in WA and the US is sparse)</a:t>
            </a:r>
          </a:p>
          <a:p>
            <a:r>
              <a:rPr lang="en-US" dirty="0"/>
              <a:t>Almost three times more intersex participants than in Dec. (estimates of prevalence of intersex people in US range from about 0.5-1.5%)</a:t>
            </a:r>
          </a:p>
        </p:txBody>
      </p:sp>
    </p:spTree>
    <p:extLst>
      <p:ext uri="{BB962C8B-B14F-4D97-AF65-F5344CB8AC3E}">
        <p14:creationId xmlns:p14="http://schemas.microsoft.com/office/powerpoint/2010/main" val="1903311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22327038" y="745651"/>
            <a:ext cx="406629" cy="353619"/>
          </a:xfrm>
          <a:prstGeom prst="rect">
            <a:avLst/>
          </a:prstGeom>
          <a:ln w="12700">
            <a:miter lim="400000"/>
          </a:ln>
        </p:spPr>
        <p:txBody>
          <a:bodyPr wrap="none" lIns="71437" tIns="71437" rIns="71437" bIns="71437">
            <a:spAutoFit/>
          </a:bodyPr>
          <a:lstStyle>
            <a:lvl1pPr>
              <a:defRPr spc="21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Shape 3"/>
          <p:cNvSpPr/>
          <p:nvPr/>
        </p:nvSpPr>
        <p:spPr>
          <a:xfrm>
            <a:off x="1438717" y="758351"/>
            <a:ext cx="3972628" cy="353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pc="210"/>
            </a:lvl1pPr>
          </a:lstStyle>
          <a:p>
            <a:r>
              <a:t>TRACI GILLIG</a:t>
            </a:r>
          </a:p>
        </p:txBody>
      </p:sp>
      <p:sp>
        <p:nvSpPr>
          <p:cNvPr id="4" name="Shape 4"/>
          <p:cNvSpPr/>
          <p:nvPr/>
        </p:nvSpPr>
        <p:spPr>
          <a:xfrm>
            <a:off x="20523584" y="745651"/>
            <a:ext cx="1681468" cy="353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>
            <a:spAutoFit/>
          </a:bodyPr>
          <a:lstStyle>
            <a:lvl1pPr>
              <a:defRPr spc="210"/>
            </a:lvl1pPr>
          </a:lstStyle>
          <a:p>
            <a:r>
              <a:t>PAGE</a:t>
            </a:r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4833937" y="2303859"/>
            <a:ext cx="14716126" cy="4643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 anchor="b">
            <a:normAutofit/>
          </a:bodyPr>
          <a:lstStyle/>
          <a:p>
            <a:r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4833937" y="7072312"/>
            <a:ext cx="14716126" cy="15894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l" defTabSz="82153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25B51"/>
          </a:solidFill>
          <a:uFillTx/>
          <a:latin typeface="+mj-lt"/>
          <a:ea typeface="+mj-ea"/>
          <a:cs typeface="+mj-cs"/>
          <a:sym typeface="Helvetica Neue Light"/>
        </a:defRPr>
      </a:lvl1pPr>
      <a:lvl2pPr marL="0" marR="0" indent="228600" algn="l" defTabSz="82153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25B51"/>
          </a:solidFill>
          <a:uFillTx/>
          <a:latin typeface="+mj-lt"/>
          <a:ea typeface="+mj-ea"/>
          <a:cs typeface="+mj-cs"/>
          <a:sym typeface="Helvetica Neue Light"/>
        </a:defRPr>
      </a:lvl2pPr>
      <a:lvl3pPr marL="0" marR="0" indent="457200" algn="l" defTabSz="82153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25B51"/>
          </a:solidFill>
          <a:uFillTx/>
          <a:latin typeface="+mj-lt"/>
          <a:ea typeface="+mj-ea"/>
          <a:cs typeface="+mj-cs"/>
          <a:sym typeface="Helvetica Neue Light"/>
        </a:defRPr>
      </a:lvl3pPr>
      <a:lvl4pPr marL="0" marR="0" indent="685800" algn="l" defTabSz="82153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25B51"/>
          </a:solidFill>
          <a:uFillTx/>
          <a:latin typeface="+mj-lt"/>
          <a:ea typeface="+mj-ea"/>
          <a:cs typeface="+mj-cs"/>
          <a:sym typeface="Helvetica Neue Light"/>
        </a:defRPr>
      </a:lvl4pPr>
      <a:lvl5pPr marL="0" marR="0" indent="914400" algn="l" defTabSz="82153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25B51"/>
          </a:solidFill>
          <a:uFillTx/>
          <a:latin typeface="+mj-lt"/>
          <a:ea typeface="+mj-ea"/>
          <a:cs typeface="+mj-cs"/>
          <a:sym typeface="Helvetica Neue Light"/>
        </a:defRPr>
      </a:lvl5pPr>
      <a:lvl6pPr marL="0" marR="0" indent="1143000" algn="l" defTabSz="82153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25B51"/>
          </a:solidFill>
          <a:uFillTx/>
          <a:latin typeface="+mj-lt"/>
          <a:ea typeface="+mj-ea"/>
          <a:cs typeface="+mj-cs"/>
          <a:sym typeface="Helvetica Neue Light"/>
        </a:defRPr>
      </a:lvl6pPr>
      <a:lvl7pPr marL="0" marR="0" indent="1371600" algn="l" defTabSz="82153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25B51"/>
          </a:solidFill>
          <a:uFillTx/>
          <a:latin typeface="+mj-lt"/>
          <a:ea typeface="+mj-ea"/>
          <a:cs typeface="+mj-cs"/>
          <a:sym typeface="Helvetica Neue Light"/>
        </a:defRPr>
      </a:lvl7pPr>
      <a:lvl8pPr marL="0" marR="0" indent="1600200" algn="l" defTabSz="82153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25B51"/>
          </a:solidFill>
          <a:uFillTx/>
          <a:latin typeface="+mj-lt"/>
          <a:ea typeface="+mj-ea"/>
          <a:cs typeface="+mj-cs"/>
          <a:sym typeface="Helvetica Neue Light"/>
        </a:defRPr>
      </a:lvl8pPr>
      <a:lvl9pPr marL="0" marR="0" indent="1828800" algn="l" defTabSz="821531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25B51"/>
          </a:solidFill>
          <a:uFillTx/>
          <a:latin typeface="+mj-lt"/>
          <a:ea typeface="+mj-ea"/>
          <a:cs typeface="+mj-cs"/>
          <a:sym typeface="Helvetica Neue Light"/>
        </a:defRPr>
      </a:lvl9pPr>
    </p:titleStyle>
    <p:bodyStyle>
      <a:lvl1pPr marL="0" marR="0" indent="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1531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r" defTabSz="5236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all" spc="21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r" defTabSz="5236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all" spc="21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r" defTabSz="5236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all" spc="21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r" defTabSz="5236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all" spc="21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r" defTabSz="5236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all" spc="21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r" defTabSz="5236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all" spc="21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r" defTabSz="5236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all" spc="21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r" defTabSz="5236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all" spc="21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r" defTabSz="523622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all" spc="21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Medium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ofm.wa.gov/washington-data-research/statewide-data/washington-trends/population-changes/population-race" TargetMode="External"/><Relationship Id="rId4" Type="http://schemas.openxmlformats.org/officeDocument/2006/relationships/hyperlink" Target="https://www.statista.com/statistics/306071/washington-population-ethnicity-race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BB6BCA-7FDF-5F0F-BA5A-DE941D46EE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5" name="Shape 1795">
            <a:extLst>
              <a:ext uri="{FF2B5EF4-FFF2-40B4-BE49-F238E27FC236}">
                <a16:creationId xmlns:a16="http://schemas.microsoft.com/office/drawing/2014/main" id="{53DEF22C-EDD2-6A56-8B59-B7A88A03D44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1</a:t>
            </a:fld>
            <a:endParaRPr/>
          </a:p>
        </p:txBody>
      </p:sp>
      <p:sp>
        <p:nvSpPr>
          <p:cNvPr id="1796" name="Shape 1796">
            <a:extLst>
              <a:ext uri="{FF2B5EF4-FFF2-40B4-BE49-F238E27FC236}">
                <a16:creationId xmlns:a16="http://schemas.microsoft.com/office/drawing/2014/main" id="{E6BCBD88-F514-CAED-7443-DF19B3B87387}"/>
              </a:ext>
            </a:extLst>
          </p:cNvPr>
          <p:cNvSpPr/>
          <p:nvPr/>
        </p:nvSpPr>
        <p:spPr>
          <a:xfrm>
            <a:off x="1438717" y="758351"/>
            <a:ext cx="3972628" cy="353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pc="210"/>
            </a:lvl1pPr>
          </a:lstStyle>
          <a:p>
            <a:r>
              <a:t>TRACI GILLIG</a:t>
            </a:r>
          </a:p>
        </p:txBody>
      </p:sp>
      <p:sp>
        <p:nvSpPr>
          <p:cNvPr id="1797" name="Shape 1797">
            <a:extLst>
              <a:ext uri="{FF2B5EF4-FFF2-40B4-BE49-F238E27FC236}">
                <a16:creationId xmlns:a16="http://schemas.microsoft.com/office/drawing/2014/main" id="{192531D7-D86C-5DD8-FE09-BB0AE2D71D66}"/>
              </a:ext>
            </a:extLst>
          </p:cNvPr>
          <p:cNvSpPr/>
          <p:nvPr/>
        </p:nvSpPr>
        <p:spPr>
          <a:xfrm>
            <a:off x="20523584" y="745651"/>
            <a:ext cx="1681468" cy="353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>
              <a:defRPr spc="210"/>
            </a:lvl1pPr>
          </a:lstStyle>
          <a:p>
            <a:r>
              <a:t>PAGE</a:t>
            </a:r>
          </a:p>
        </p:txBody>
      </p:sp>
      <p:sp>
        <p:nvSpPr>
          <p:cNvPr id="14" name="Shape 1329">
            <a:extLst>
              <a:ext uri="{FF2B5EF4-FFF2-40B4-BE49-F238E27FC236}">
                <a16:creationId xmlns:a16="http://schemas.microsoft.com/office/drawing/2014/main" id="{EA388366-2D8F-40EA-59FF-BBE3BDA8D61D}"/>
              </a:ext>
            </a:extLst>
          </p:cNvPr>
          <p:cNvSpPr/>
          <p:nvPr/>
        </p:nvSpPr>
        <p:spPr>
          <a:xfrm>
            <a:off x="1383012" y="818872"/>
            <a:ext cx="5398788" cy="35971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71437" tIns="71437" rIns="71437" bIns="71437">
            <a:spAutoFit/>
          </a:bodyPr>
          <a:lstStyle>
            <a:lvl1pPr algn="l">
              <a:defRPr spc="21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b="1" dirty="0">
                <a:solidFill>
                  <a:schemeClr val="tx1"/>
                </a:solidFill>
              </a:rPr>
              <a:t>GILLIG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BCCA53D-75F6-DE48-C393-7AE6E7CF881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1382" y="412283"/>
            <a:ext cx="5157418" cy="1020353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5B26176-BAAE-564E-1E52-4A0C114A5F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325150"/>
              </p:ext>
            </p:extLst>
          </p:nvPr>
        </p:nvGraphicFramePr>
        <p:xfrm>
          <a:off x="1727474" y="1603484"/>
          <a:ext cx="21180652" cy="11685796"/>
        </p:xfrm>
        <a:graphic>
          <a:graphicData uri="http://schemas.openxmlformats.org/drawingml/2006/table">
            <a:tbl>
              <a:tblPr firstRow="1" firstCol="1" bandRow="1">
                <a:tableStyleId>{33BA23B1-9221-436E-865A-0063620EA4FD}</a:tableStyleId>
              </a:tblPr>
              <a:tblGrid>
                <a:gridCol w="8475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69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37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79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544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8225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0654">
                <a:tc>
                  <a:txBody>
                    <a:bodyPr/>
                    <a:lstStyle/>
                    <a:p>
                      <a:pPr marL="0" marR="0" indent="0" algn="l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effectLst/>
                        </a:rPr>
                        <a:t>Race/ethnicity (1/12/25)</a:t>
                      </a:r>
                    </a:p>
                    <a:p>
                      <a:pPr marL="0" marR="0" indent="0" algn="l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cap="none" baseline="0" dirty="0">
                          <a:effectLst/>
                        </a:rPr>
                        <a:t>(</a:t>
                      </a:r>
                      <a:r>
                        <a:rPr lang="en-US" sz="3000" b="0" i="1" cap="none" baseline="0" dirty="0">
                          <a:effectLst/>
                        </a:rPr>
                        <a:t>n</a:t>
                      </a:r>
                      <a:r>
                        <a:rPr lang="en-US" sz="3000" b="0" cap="none" baseline="0" dirty="0">
                          <a:effectLst/>
                        </a:rPr>
                        <a:t> = 5,704 completing variable of </a:t>
                      </a:r>
                      <a:r>
                        <a:rPr lang="en-US" sz="3000" b="1" cap="none" baseline="0" dirty="0">
                          <a:effectLst/>
                        </a:rPr>
                        <a:t>6,205 participants</a:t>
                      </a:r>
                      <a:r>
                        <a:rPr lang="en-US" sz="3000" b="0" cap="none" baseline="0" dirty="0">
                          <a:effectLst/>
                        </a:rPr>
                        <a:t>)</a:t>
                      </a:r>
                      <a:endParaRPr lang="en-US" sz="3000" b="0" i="0" u="none" strike="noStrike" cap="none" spc="21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uFillTx/>
                        <a:latin typeface="Helvetica"/>
                        <a:ea typeface="Times New Roman" charset="0"/>
                        <a:cs typeface="Times New Roman" charset="0"/>
                        <a:sym typeface="Helvetica Neue Medium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52362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i="0" u="none" strike="noStrike" cap="all" spc="21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FillTx/>
                          <a:latin typeface="Helvetica"/>
                          <a:ea typeface="Times New Roman" charset="0"/>
                          <a:cs typeface="Times New Roman" charset="0"/>
                          <a:sym typeface="Helvetica Neue Medium"/>
                        </a:rPr>
                        <a:t>LGBTQ+ WASHINGTONIANS</a:t>
                      </a:r>
                    </a:p>
                  </a:txBody>
                  <a:tcPr marL="68580" marR="68580" marT="0" marB="0" anchor="b">
                    <a:solidFill>
                      <a:srgbClr val="D02B46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General</a:t>
                      </a:r>
                      <a:r>
                        <a:rPr lang="en-US" sz="3200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WA population</a:t>
                      </a: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</a:rPr>
                        <a:t>WA LGBTQ+ Survey</a:t>
                      </a:r>
                      <a:endParaRPr lang="en-US" sz="2800" b="1" baseline="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UW</a:t>
                      </a:r>
                      <a:r>
                        <a:rPr lang="en-US" sz="28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Survey </a:t>
                      </a:r>
                      <a:r>
                        <a:rPr lang="en-US" sz="2800" b="1" baseline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(2020)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E29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WILLIAMS Institute </a:t>
                      </a:r>
                      <a:r>
                        <a:rPr lang="en-US" sz="2800" b="1" baseline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(2017)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E29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</a:rPr>
                        <a:t>US </a:t>
                      </a:r>
                      <a:r>
                        <a:rPr lang="en-US" sz="2800" b="1" u="sng" dirty="0">
                          <a:solidFill>
                            <a:schemeClr val="bg1"/>
                          </a:solidFill>
                          <a:effectLst/>
                          <a:hlinkClick r:id="rId4"/>
                        </a:rPr>
                        <a:t>Census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</a:rPr>
                        <a:t> (2022)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</a:rPr>
                        <a:t>WA </a:t>
                      </a:r>
                      <a:r>
                        <a:rPr lang="en-US" sz="2800" b="1" u="sng" dirty="0">
                          <a:solidFill>
                            <a:schemeClr val="bg1"/>
                          </a:solidFill>
                          <a:effectLst/>
                          <a:hlinkClick r:id="rId5"/>
                        </a:rPr>
                        <a:t>OFM</a:t>
                      </a:r>
                      <a:r>
                        <a:rPr lang="en-US" sz="2800" b="1" dirty="0">
                          <a:solidFill>
                            <a:schemeClr val="bg1"/>
                          </a:solidFill>
                          <a:effectLst/>
                        </a:rPr>
                        <a:t> (2022)</a:t>
                      </a:r>
                      <a:endParaRPr lang="en-US" sz="2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9033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dirty="0">
                          <a:effectLst/>
                        </a:rPr>
                        <a:t>White</a:t>
                      </a:r>
                      <a:endParaRPr lang="en-US" sz="25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73.3%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(</a:t>
                      </a:r>
                      <a:r>
                        <a:rPr lang="en-US" sz="2500" b="1" i="1" cap="none" baseline="0" dirty="0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 = 4,182)</a:t>
                      </a:r>
                      <a:endParaRPr lang="en-US" sz="2500" b="1" cap="none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75%</a:t>
                      </a: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71%</a:t>
                      </a: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</a:rPr>
                        <a:t>63.5%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effectLst/>
                        </a:rPr>
                        <a:t>71.9%</a:t>
                      </a:r>
                      <a:endParaRPr lang="en-US" sz="25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6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dirty="0">
                          <a:effectLst/>
                        </a:rPr>
                        <a:t>Multiracial or Mixed Race</a:t>
                      </a:r>
                      <a:endParaRPr lang="en-US" sz="25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9.8%</a:t>
                      </a:r>
                    </a:p>
                    <a:p>
                      <a:pPr marL="0" marR="0" indent="0" algn="ctr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(</a:t>
                      </a:r>
                      <a:r>
                        <a:rPr lang="en-US" sz="2500" b="1" i="1" cap="none" baseline="0" dirty="0">
                          <a:solidFill>
                            <a:srgbClr val="000000"/>
                          </a:solidFill>
                          <a:effectLst/>
                        </a:rPr>
                        <a:t>n </a:t>
                      </a: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= 559) </a:t>
                      </a:r>
                      <a:endParaRPr lang="en-US" sz="2500" b="1" cap="none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2%</a:t>
                      </a: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7%</a:t>
                      </a: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</a:rPr>
                        <a:t>6.7%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</a:rPr>
                        <a:t>10.0%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814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dirty="0">
                          <a:effectLst/>
                        </a:rPr>
                        <a:t>Black, African, or African American</a:t>
                      </a:r>
                      <a:endParaRPr lang="en-US" sz="25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5.3%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(</a:t>
                      </a:r>
                      <a:r>
                        <a:rPr lang="en-US" sz="2500" b="1" i="1" cap="non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n</a:t>
                      </a: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= 304)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5%</a:t>
                      </a: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Not</a:t>
                      </a:r>
                      <a:r>
                        <a:rPr lang="en-US" sz="25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reported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</a:rPr>
                        <a:t>3.8%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</a:rPr>
                        <a:t>4.5%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627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dirty="0">
                          <a:effectLst/>
                        </a:rPr>
                        <a:t>Asian, Southeast Asian, or Asian American</a:t>
                      </a:r>
                      <a:endParaRPr lang="en-US" sz="25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4.2%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(</a:t>
                      </a:r>
                      <a:r>
                        <a:rPr lang="en-US" sz="2500" b="1" i="1" cap="none" baseline="0" dirty="0">
                          <a:solidFill>
                            <a:srgbClr val="000000"/>
                          </a:solidFill>
                          <a:effectLst/>
                        </a:rPr>
                        <a:t>n </a:t>
                      </a: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= 239) </a:t>
                      </a:r>
                      <a:endParaRPr lang="en-US" sz="2500" b="1" cap="none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5% API</a:t>
                      </a: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4%</a:t>
                      </a: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</a:rPr>
                        <a:t>9.7%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</a:rPr>
                        <a:t>10.3%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4221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dirty="0">
                          <a:effectLst/>
                        </a:rPr>
                        <a:t>Latino/a/x/e</a:t>
                      </a:r>
                      <a:endParaRPr lang="en-US" sz="25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3.5%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(</a:t>
                      </a:r>
                      <a:r>
                        <a:rPr lang="en-US" sz="2500" b="1" i="1" cap="none" baseline="0" dirty="0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 = 199)</a:t>
                      </a:r>
                      <a:endParaRPr lang="en-US" sz="2500" b="1" cap="none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10%</a:t>
                      </a: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11%</a:t>
                      </a: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</a:rPr>
                        <a:t>14.0%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Not</a:t>
                      </a:r>
                      <a:r>
                        <a:rPr lang="en-US" sz="25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reported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033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dirty="0">
                          <a:effectLst/>
                        </a:rPr>
                        <a:t>Indigenous, American Indian, Native American, or Alaska Native</a:t>
                      </a:r>
                      <a:endParaRPr lang="en-US" sz="25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2.2%</a:t>
                      </a:r>
                    </a:p>
                    <a:p>
                      <a:pPr marL="0" marR="0" indent="0" algn="ctr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(</a:t>
                      </a:r>
                      <a:r>
                        <a:rPr lang="en-US" sz="2500" b="1" i="1" cap="none" baseline="0" dirty="0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 = 125)</a:t>
                      </a:r>
                      <a:endParaRPr lang="en-US" sz="2500" b="1" cap="none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3%</a:t>
                      </a: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Not</a:t>
                      </a:r>
                      <a:r>
                        <a:rPr lang="en-US" sz="25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reported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</a:rPr>
                        <a:t>0.9%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</a:rPr>
                        <a:t>2.0%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814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dirty="0">
                          <a:effectLst/>
                        </a:rPr>
                        <a:t>Middle Eastern or North African</a:t>
                      </a:r>
                      <a:endParaRPr lang="en-US" sz="25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0.6%</a:t>
                      </a:r>
                    </a:p>
                    <a:p>
                      <a:pPr marL="0" marR="0" indent="0" algn="ctr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(</a:t>
                      </a:r>
                      <a:r>
                        <a:rPr lang="en-US" sz="2500" b="1" i="1" cap="none" baseline="0" dirty="0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 = 33)</a:t>
                      </a:r>
                      <a:endParaRPr lang="en-US" sz="2500" b="1" cap="none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Not</a:t>
                      </a:r>
                      <a:r>
                        <a:rPr lang="en-US" sz="25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reported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Not</a:t>
                      </a:r>
                      <a:r>
                        <a:rPr lang="en-US" sz="25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reported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Not</a:t>
                      </a:r>
                      <a:r>
                        <a:rPr lang="en-US" sz="25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reported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Not</a:t>
                      </a:r>
                      <a:r>
                        <a:rPr lang="en-US" sz="25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reported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18147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dirty="0">
                          <a:effectLst/>
                        </a:rPr>
                        <a:t>Native Hawaiian or Pacific Islander</a:t>
                      </a:r>
                      <a:endParaRPr lang="en-US" sz="25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0.6%</a:t>
                      </a:r>
                    </a:p>
                    <a:p>
                      <a:pPr marL="0" marR="0" indent="0" algn="ctr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(</a:t>
                      </a:r>
                      <a:r>
                        <a:rPr lang="en-US" sz="2500" b="1" i="1" cap="none" baseline="0" dirty="0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 = 33)</a:t>
                      </a:r>
                      <a:endParaRPr lang="en-US" sz="2500" b="1" cap="none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See API</a:t>
                      </a: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Not</a:t>
                      </a:r>
                      <a:r>
                        <a:rPr lang="en-US" sz="25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reported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effectLst/>
                        </a:rPr>
                        <a:t>0.7%</a:t>
                      </a:r>
                      <a:endParaRPr lang="en-US" sz="25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</a:rPr>
                        <a:t>1.0%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dirty="0">
                          <a:effectLst/>
                        </a:rPr>
                        <a:t>Something else (unspecified)</a:t>
                      </a:r>
                      <a:endParaRPr lang="en-US" sz="25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0.1%</a:t>
                      </a:r>
                    </a:p>
                    <a:p>
                      <a:pPr marL="0" marR="0" indent="0" algn="ctr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(</a:t>
                      </a:r>
                      <a:r>
                        <a:rPr lang="en-US" sz="2500" b="1" i="1" cap="none" baseline="0" dirty="0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 = 5)</a:t>
                      </a:r>
                      <a:endParaRPr lang="en-US" sz="2500" b="1" cap="none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b="1" cap="none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Not</a:t>
                      </a:r>
                      <a:r>
                        <a:rPr lang="en-US" sz="25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reported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7%</a:t>
                      </a:r>
                      <a:r>
                        <a:rPr lang="en-US" sz="25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“all other races”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effectLst/>
                        </a:rPr>
                        <a:t>0.7%</a:t>
                      </a:r>
                      <a:endParaRPr lang="en-US" sz="250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</a:rPr>
                        <a:t>N/A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17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0" dirty="0">
                          <a:effectLst/>
                        </a:rPr>
                        <a:t>Unsure</a:t>
                      </a:r>
                      <a:endParaRPr lang="en-US" sz="25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0.4%</a:t>
                      </a:r>
                    </a:p>
                    <a:p>
                      <a:pPr marL="0" marR="0" indent="0" algn="ctr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(</a:t>
                      </a:r>
                      <a:r>
                        <a:rPr lang="en-US" sz="2500" b="1" i="1" cap="none" baseline="0" dirty="0">
                          <a:solidFill>
                            <a:srgbClr val="000000"/>
                          </a:solidFill>
                          <a:effectLst/>
                        </a:rPr>
                        <a:t>n</a:t>
                      </a:r>
                      <a:r>
                        <a:rPr lang="en-US" sz="2500" b="1" cap="none" baseline="0" dirty="0">
                          <a:solidFill>
                            <a:srgbClr val="000000"/>
                          </a:solidFill>
                          <a:effectLst/>
                        </a:rPr>
                        <a:t> = 25)</a:t>
                      </a:r>
                      <a:endParaRPr lang="en-US" sz="2500" b="1" cap="none" baseline="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Not</a:t>
                      </a:r>
                      <a:r>
                        <a:rPr lang="en-US" sz="25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reported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rgbClr val="F9D3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Not</a:t>
                      </a:r>
                      <a:r>
                        <a:rPr lang="en-US" sz="2500" baseline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reported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5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Not</a:t>
                      </a:r>
                      <a:r>
                        <a:rPr lang="en-US" sz="250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charset="0"/>
                          <a:cs typeface="Times New Roman" charset="0"/>
                        </a:rPr>
                        <a:t> reported</a:t>
                      </a:r>
                      <a:endParaRPr lang="en-US" sz="2500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6954391"/>
      </p:ext>
    </p:extLst>
  </p:cSld>
  <p:clrMapOvr>
    <a:masterClrMapping/>
  </p:clrMapOvr>
  <p:transition spd="slow" advClick="0" advTm="1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FA526C-00C6-D63F-FCA8-45CD052713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5" name="Shape 1795">
            <a:extLst>
              <a:ext uri="{FF2B5EF4-FFF2-40B4-BE49-F238E27FC236}">
                <a16:creationId xmlns:a16="http://schemas.microsoft.com/office/drawing/2014/main" id="{8D91F4D8-40E4-E224-E3A2-ACAFFDAFC36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rPr/>
              <a:t>2</a:t>
            </a:fld>
            <a:endParaRPr/>
          </a:p>
        </p:txBody>
      </p:sp>
      <p:sp>
        <p:nvSpPr>
          <p:cNvPr id="1796" name="Shape 1796">
            <a:extLst>
              <a:ext uri="{FF2B5EF4-FFF2-40B4-BE49-F238E27FC236}">
                <a16:creationId xmlns:a16="http://schemas.microsoft.com/office/drawing/2014/main" id="{B7AEEF6C-4AFB-B9B6-3BA0-C5BD9230B6BF}"/>
              </a:ext>
            </a:extLst>
          </p:cNvPr>
          <p:cNvSpPr/>
          <p:nvPr/>
        </p:nvSpPr>
        <p:spPr>
          <a:xfrm>
            <a:off x="1438717" y="758351"/>
            <a:ext cx="3972628" cy="353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pc="210"/>
            </a:lvl1pPr>
          </a:lstStyle>
          <a:p>
            <a:r>
              <a:t>TRACI GILLIG</a:t>
            </a:r>
          </a:p>
        </p:txBody>
      </p:sp>
      <p:sp>
        <p:nvSpPr>
          <p:cNvPr id="1797" name="Shape 1797">
            <a:extLst>
              <a:ext uri="{FF2B5EF4-FFF2-40B4-BE49-F238E27FC236}">
                <a16:creationId xmlns:a16="http://schemas.microsoft.com/office/drawing/2014/main" id="{4B108B9D-EA31-96E8-F8F4-9E8CC44619A4}"/>
              </a:ext>
            </a:extLst>
          </p:cNvPr>
          <p:cNvSpPr/>
          <p:nvPr/>
        </p:nvSpPr>
        <p:spPr>
          <a:xfrm>
            <a:off x="20523584" y="745651"/>
            <a:ext cx="1681468" cy="353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71437" tIns="71437" rIns="71437" bIns="71437">
            <a:spAutoFit/>
          </a:bodyPr>
          <a:lstStyle>
            <a:lvl1pPr>
              <a:defRPr spc="210"/>
            </a:lvl1pPr>
          </a:lstStyle>
          <a:p>
            <a:r>
              <a:t>PAGE</a:t>
            </a:r>
          </a:p>
        </p:txBody>
      </p:sp>
      <p:sp>
        <p:nvSpPr>
          <p:cNvPr id="14" name="Shape 1329">
            <a:extLst>
              <a:ext uri="{FF2B5EF4-FFF2-40B4-BE49-F238E27FC236}">
                <a16:creationId xmlns:a16="http://schemas.microsoft.com/office/drawing/2014/main" id="{D33B6A8A-B6ED-A661-DE73-9C67650B4B85}"/>
              </a:ext>
            </a:extLst>
          </p:cNvPr>
          <p:cNvSpPr/>
          <p:nvPr/>
        </p:nvSpPr>
        <p:spPr>
          <a:xfrm>
            <a:off x="1383012" y="818872"/>
            <a:ext cx="5398788" cy="35971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71437" tIns="71437" rIns="71437" bIns="71437">
            <a:spAutoFit/>
          </a:bodyPr>
          <a:lstStyle>
            <a:lvl1pPr algn="l">
              <a:defRPr spc="21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b="1" dirty="0">
                <a:solidFill>
                  <a:schemeClr val="tx1"/>
                </a:solidFill>
              </a:rPr>
              <a:t>GILLIG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582270A-2155-A093-4CAD-8E1507818E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1382" y="412283"/>
            <a:ext cx="5157418" cy="1020353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8C491CA-2E1B-4036-F420-BAA2540FBD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9123418"/>
              </p:ext>
            </p:extLst>
          </p:nvPr>
        </p:nvGraphicFramePr>
        <p:xfrm>
          <a:off x="4346133" y="6317457"/>
          <a:ext cx="15207915" cy="5466764"/>
        </p:xfrm>
        <a:graphic>
          <a:graphicData uri="http://schemas.openxmlformats.org/drawingml/2006/table">
            <a:tbl>
              <a:tblPr firstRow="1" firstCol="1" bandRow="1">
                <a:tableStyleId>{33BA23B1-9221-436E-865A-0063620EA4FD}</a:tableStyleId>
              </a:tblPr>
              <a:tblGrid>
                <a:gridCol w="109179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899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654">
                <a:tc>
                  <a:txBody>
                    <a:bodyPr/>
                    <a:lstStyle/>
                    <a:p>
                      <a:pPr marL="0" marR="0" indent="0" algn="l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000" dirty="0">
                          <a:effectLst/>
                        </a:rPr>
                        <a:t>MULTIRACIAL/MIXED RACE </a:t>
                      </a:r>
                      <a:r>
                        <a:rPr lang="en-US" sz="3000" b="0" dirty="0">
                          <a:effectLst/>
                        </a:rPr>
                        <a:t>(</a:t>
                      </a:r>
                      <a:r>
                        <a:rPr lang="en-US" sz="3000" b="0" i="1" cap="none" baseline="0" dirty="0">
                          <a:effectLst/>
                        </a:rPr>
                        <a:t>n</a:t>
                      </a:r>
                      <a:r>
                        <a:rPr lang="en-US" sz="3000" b="0" dirty="0">
                          <a:effectLst/>
                        </a:rPr>
                        <a:t> = 559)</a:t>
                      </a:r>
                      <a:endParaRPr lang="en-US" sz="3000" b="0" i="0" u="none" strike="noStrike" cap="all" spc="210" baseline="0" dirty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uFillTx/>
                        <a:latin typeface="Helvetica"/>
                        <a:ea typeface="Times New Roman" charset="0"/>
                        <a:cs typeface="Times New Roman" charset="0"/>
                        <a:sym typeface="Helvetica Neue Medium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17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effectLst/>
                        </a:rPr>
                        <a:t>White</a:t>
                      </a:r>
                      <a:endParaRPr lang="en-US" sz="30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cap="none" baseline="0" dirty="0">
                          <a:effectLst/>
                        </a:rPr>
                        <a:t>85.7% (</a:t>
                      </a:r>
                      <a:r>
                        <a:rPr lang="en-US" sz="3000" b="0" i="1" cap="none" baseline="0" dirty="0">
                          <a:effectLst/>
                        </a:rPr>
                        <a:t>n</a:t>
                      </a:r>
                      <a:r>
                        <a:rPr lang="en-US" sz="3000" b="0" cap="none" baseline="0" dirty="0">
                          <a:effectLst/>
                        </a:rPr>
                        <a:t> = 479)</a:t>
                      </a:r>
                      <a:endParaRPr lang="en-US" sz="3000" b="0" cap="none" baseline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7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effectLst/>
                        </a:rPr>
                        <a:t>Black, African, or African American</a:t>
                      </a:r>
                      <a:endParaRPr lang="en-US" sz="30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cap="none" baseline="0" dirty="0">
                          <a:effectLst/>
                        </a:rPr>
                        <a:t>15.9% (</a:t>
                      </a:r>
                      <a:r>
                        <a:rPr lang="en-US" sz="3000" b="0" i="1" cap="none" baseline="0" dirty="0">
                          <a:effectLst/>
                        </a:rPr>
                        <a:t>n</a:t>
                      </a:r>
                      <a:r>
                        <a:rPr lang="en-US" sz="3000" b="0" cap="none" baseline="0" dirty="0">
                          <a:effectLst/>
                        </a:rPr>
                        <a:t> = 89)</a:t>
                      </a:r>
                      <a:endParaRPr lang="en-US" sz="3000" b="0" cap="none" baseline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525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effectLst/>
                        </a:rPr>
                        <a:t>Asian, Southeast Asian, or Asian American</a:t>
                      </a:r>
                      <a:endParaRPr lang="en-US" sz="30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cap="none" baseline="0" dirty="0">
                          <a:effectLst/>
                        </a:rPr>
                        <a:t>23.3% (</a:t>
                      </a:r>
                      <a:r>
                        <a:rPr lang="en-US" sz="3000" b="0" i="1" cap="none" baseline="0" dirty="0">
                          <a:effectLst/>
                        </a:rPr>
                        <a:t>n</a:t>
                      </a:r>
                      <a:r>
                        <a:rPr lang="en-US" sz="3000" b="0" cap="none" baseline="0" dirty="0">
                          <a:effectLst/>
                        </a:rPr>
                        <a:t> = 130)</a:t>
                      </a:r>
                      <a:endParaRPr lang="en-US" sz="3000" b="0" cap="none" baseline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354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effectLst/>
                        </a:rPr>
                        <a:t>Latino/a/x/e</a:t>
                      </a:r>
                      <a:endParaRPr lang="en-US" sz="30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cap="none" baseline="0" dirty="0">
                          <a:effectLst/>
                        </a:rPr>
                        <a:t>38.6% (</a:t>
                      </a:r>
                      <a:r>
                        <a:rPr lang="en-US" sz="3000" b="0" i="1" cap="none" baseline="0" dirty="0">
                          <a:effectLst/>
                        </a:rPr>
                        <a:t>n</a:t>
                      </a:r>
                      <a:r>
                        <a:rPr lang="en-US" sz="3000" b="0" cap="none" baseline="0" dirty="0">
                          <a:effectLst/>
                        </a:rPr>
                        <a:t> = 216)</a:t>
                      </a:r>
                      <a:endParaRPr lang="en-US" sz="3000" b="0" cap="none" baseline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354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effectLst/>
                        </a:rPr>
                        <a:t>Indigenous, American Indian, Native American, or Alaska Native</a:t>
                      </a:r>
                      <a:endParaRPr lang="en-US" sz="30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cap="none" baseline="0" dirty="0">
                          <a:effectLst/>
                        </a:rPr>
                        <a:t>32.7% (</a:t>
                      </a:r>
                      <a:r>
                        <a:rPr lang="en-US" sz="3000" b="0" i="1" cap="none" baseline="0" dirty="0">
                          <a:effectLst/>
                        </a:rPr>
                        <a:t>n</a:t>
                      </a:r>
                      <a:r>
                        <a:rPr lang="en-US" sz="3000" b="0" cap="none" baseline="0" dirty="0">
                          <a:effectLst/>
                        </a:rPr>
                        <a:t> = 183)</a:t>
                      </a:r>
                      <a:endParaRPr lang="en-US" sz="3000" b="0" cap="none" baseline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96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effectLst/>
                        </a:rPr>
                        <a:t>Middle Eastern or North African</a:t>
                      </a:r>
                      <a:endParaRPr lang="en-US" sz="30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cap="none" baseline="0" dirty="0">
                          <a:effectLst/>
                        </a:rPr>
                        <a:t>7.3% (</a:t>
                      </a:r>
                      <a:r>
                        <a:rPr lang="en-US" sz="3000" b="0" i="1" cap="none" baseline="0" dirty="0">
                          <a:effectLst/>
                        </a:rPr>
                        <a:t>n</a:t>
                      </a:r>
                      <a:r>
                        <a:rPr lang="en-US" sz="3000" b="0" cap="none" baseline="0" dirty="0">
                          <a:effectLst/>
                        </a:rPr>
                        <a:t> = 41)</a:t>
                      </a:r>
                      <a:endParaRPr lang="en-US" sz="3000" b="0" cap="none" baseline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17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effectLst/>
                        </a:rPr>
                        <a:t>Native Hawaiian or Pacific Islander</a:t>
                      </a:r>
                      <a:endParaRPr lang="en-US" sz="30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cap="none" baseline="0" dirty="0">
                          <a:effectLst/>
                        </a:rPr>
                        <a:t>6.9% (</a:t>
                      </a:r>
                      <a:r>
                        <a:rPr lang="en-US" sz="3000" b="0" i="1" cap="none" baseline="0" dirty="0">
                          <a:effectLst/>
                        </a:rPr>
                        <a:t>n</a:t>
                      </a:r>
                      <a:r>
                        <a:rPr lang="en-US" sz="3000" b="0" cap="none" baseline="0" dirty="0">
                          <a:effectLst/>
                        </a:rPr>
                        <a:t> = 29)</a:t>
                      </a:r>
                      <a:endParaRPr lang="en-US" sz="3000" b="0" cap="none" baseline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effectLst/>
                        </a:rPr>
                        <a:t>Something else (unspecified)</a:t>
                      </a:r>
                      <a:endParaRPr lang="en-US" sz="30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523622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cap="none" baseline="0" dirty="0">
                          <a:effectLst/>
                        </a:rPr>
                        <a:t>7.0% (</a:t>
                      </a:r>
                      <a:r>
                        <a:rPr lang="en-US" sz="3000" b="0" i="1" cap="none" baseline="0" dirty="0">
                          <a:effectLst/>
                        </a:rPr>
                        <a:t>n</a:t>
                      </a:r>
                      <a:r>
                        <a:rPr lang="en-US" sz="3000" b="0" cap="none" baseline="0" dirty="0">
                          <a:effectLst/>
                        </a:rPr>
                        <a:t> = 39)</a:t>
                      </a:r>
                      <a:endParaRPr lang="en-US" sz="3000" b="0" cap="none" baseline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71771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dirty="0">
                          <a:effectLst/>
                        </a:rPr>
                        <a:t>Unsure</a:t>
                      </a:r>
                      <a:endParaRPr lang="en-US" sz="3000" b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b="0" cap="none" baseline="0" dirty="0">
                          <a:effectLst/>
                        </a:rPr>
                        <a:t>0.9% (</a:t>
                      </a:r>
                      <a:r>
                        <a:rPr lang="en-US" sz="3000" b="0" i="1" cap="none" baseline="0" dirty="0">
                          <a:effectLst/>
                        </a:rPr>
                        <a:t>n</a:t>
                      </a:r>
                      <a:r>
                        <a:rPr lang="en-US" sz="3000" b="0" cap="none" baseline="0" dirty="0">
                          <a:effectLst/>
                        </a:rPr>
                        <a:t> = 5)</a:t>
                      </a:r>
                      <a:endParaRPr lang="en-US" sz="3000" b="0" cap="none" baseline="0" dirty="0">
                        <a:solidFill>
                          <a:schemeClr val="bg2"/>
                        </a:solidFill>
                        <a:effectLst/>
                        <a:latin typeface="+mn-lt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8" name="Shape 1799">
            <a:extLst>
              <a:ext uri="{FF2B5EF4-FFF2-40B4-BE49-F238E27FC236}">
                <a16:creationId xmlns:a16="http://schemas.microsoft.com/office/drawing/2014/main" id="{901909C0-69FD-1A30-60DC-12C424CB36F5}"/>
              </a:ext>
            </a:extLst>
          </p:cNvPr>
          <p:cNvSpPr/>
          <p:nvPr/>
        </p:nvSpPr>
        <p:spPr>
          <a:xfrm>
            <a:off x="2717437" y="2960996"/>
            <a:ext cx="19487615" cy="25818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71437" tIns="71437" rIns="71437" bIns="71437">
            <a:spAutoFit/>
          </a:bodyPr>
          <a:lstStyle>
            <a:lvl1pPr algn="l">
              <a:lnSpc>
                <a:spcPct val="120000"/>
              </a:lnSpc>
              <a:defRPr sz="1600" cap="none" spc="0">
                <a:solidFill>
                  <a:srgbClr val="53585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en-US" sz="4400" dirty="0"/>
              <a:t>The following table shows how many Multiracial/Mixed Race participants selected each race/ethnicity (Jan. 12). Participants could select as many races/ethnicities as applicable (thus, percentages do not sum to 100).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73718162"/>
      </p:ext>
    </p:extLst>
  </p:cSld>
  <p:clrMapOvr>
    <a:masterClrMapping/>
  </p:clrMapOvr>
  <p:transition spd="slow" advClick="0" advTm="10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5" name="Shape 17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3</a:t>
            </a:fld>
            <a:endParaRPr/>
          </a:p>
        </p:txBody>
      </p:sp>
      <p:sp>
        <p:nvSpPr>
          <p:cNvPr id="1796" name="Shape 1796"/>
          <p:cNvSpPr/>
          <p:nvPr/>
        </p:nvSpPr>
        <p:spPr>
          <a:xfrm>
            <a:off x="1438717" y="758351"/>
            <a:ext cx="3972628" cy="353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pc="210"/>
            </a:lvl1pPr>
          </a:lstStyle>
          <a:p>
            <a:r>
              <a:t>TRACI GILLIG</a:t>
            </a:r>
          </a:p>
        </p:txBody>
      </p:sp>
      <p:sp>
        <p:nvSpPr>
          <p:cNvPr id="1797" name="Shape 1797"/>
          <p:cNvSpPr/>
          <p:nvPr/>
        </p:nvSpPr>
        <p:spPr>
          <a:xfrm>
            <a:off x="20523584" y="745651"/>
            <a:ext cx="1681468" cy="353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>
            <a:spAutoFit/>
          </a:bodyPr>
          <a:lstStyle>
            <a:lvl1pPr>
              <a:defRPr spc="210"/>
            </a:lvl1pPr>
          </a:lstStyle>
          <a:p>
            <a:r>
              <a:t>PAGE</a:t>
            </a:r>
          </a:p>
        </p:txBody>
      </p:sp>
      <p:sp>
        <p:nvSpPr>
          <p:cNvPr id="29" name="Shape 1902"/>
          <p:cNvSpPr/>
          <p:nvPr/>
        </p:nvSpPr>
        <p:spPr>
          <a:xfrm>
            <a:off x="1648886" y="2045389"/>
            <a:ext cx="8343630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71437" tIns="71437" rIns="71437" bIns="71437">
            <a:spAutoFit/>
          </a:bodyPr>
          <a:lstStyle>
            <a:lvl1pPr algn="l">
              <a:defRPr sz="5000" cap="none" spc="0">
                <a:solidFill>
                  <a:srgbClr val="000000"/>
                </a:solidFill>
              </a:defRPr>
            </a:lvl1pPr>
          </a:lstStyle>
          <a:p>
            <a:r>
              <a:rPr lang="en-US" b="1" dirty="0"/>
              <a:t>Location and age (1/12/25)</a:t>
            </a:r>
            <a:endParaRPr b="1" dirty="0"/>
          </a:p>
        </p:txBody>
      </p:sp>
      <p:sp>
        <p:nvSpPr>
          <p:cNvPr id="14" name="Shape 1329"/>
          <p:cNvSpPr/>
          <p:nvPr/>
        </p:nvSpPr>
        <p:spPr>
          <a:xfrm>
            <a:off x="1383012" y="818872"/>
            <a:ext cx="5398788" cy="35971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71437" tIns="71437" rIns="71437" bIns="71437">
            <a:spAutoFit/>
          </a:bodyPr>
          <a:lstStyle>
            <a:lvl1pPr algn="l">
              <a:defRPr spc="21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b="1" dirty="0">
                <a:solidFill>
                  <a:schemeClr val="tx1"/>
                </a:solidFill>
              </a:rPr>
              <a:t>GILLIG</a:t>
            </a:r>
          </a:p>
        </p:txBody>
      </p:sp>
      <p:sp>
        <p:nvSpPr>
          <p:cNvPr id="9" name="Shape 1799"/>
          <p:cNvSpPr/>
          <p:nvPr/>
        </p:nvSpPr>
        <p:spPr>
          <a:xfrm>
            <a:off x="2717437" y="4818931"/>
            <a:ext cx="19487615" cy="5093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71437" tIns="71437" rIns="71437" bIns="71437">
            <a:spAutoFit/>
          </a:bodyPr>
          <a:lstStyle>
            <a:lvl1pPr algn="l">
              <a:lnSpc>
                <a:spcPct val="120000"/>
              </a:lnSpc>
              <a:defRPr sz="1600" cap="none" spc="0">
                <a:solidFill>
                  <a:srgbClr val="53585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en-US" sz="4400" dirty="0"/>
              <a:t>All Washington counties represented</a:t>
            </a:r>
          </a:p>
          <a:p>
            <a:endParaRPr lang="en-US" sz="2000" dirty="0"/>
          </a:p>
          <a:p>
            <a:r>
              <a:rPr lang="en-US" sz="4400" dirty="0"/>
              <a:t>Full lifespan represented</a:t>
            </a:r>
          </a:p>
          <a:p>
            <a:pPr marL="571500" indent="-571500">
              <a:buFontTx/>
              <a:buChar char="-"/>
            </a:pPr>
            <a:r>
              <a:rPr lang="en-US" sz="4000" dirty="0"/>
              <a:t>Age range: 11-98 years</a:t>
            </a:r>
          </a:p>
          <a:p>
            <a:pPr marL="571500" indent="-571500">
              <a:buFontTx/>
              <a:buChar char="-"/>
            </a:pPr>
            <a:r>
              <a:rPr lang="en-US" sz="4000" dirty="0"/>
              <a:t>Average age: 36.9 years</a:t>
            </a:r>
          </a:p>
          <a:p>
            <a:pPr marL="571500" indent="-571500">
              <a:buFontTx/>
              <a:buChar char="-"/>
            </a:pPr>
            <a:r>
              <a:rPr lang="en-US" sz="4000" dirty="0"/>
              <a:t>10.2% adolescents ages 11-17</a:t>
            </a:r>
          </a:p>
          <a:p>
            <a:pPr marL="571500" indent="-571500">
              <a:buFontTx/>
              <a:buChar char="-"/>
            </a:pPr>
            <a:r>
              <a:rPr lang="en-US" sz="4000" dirty="0"/>
              <a:t>7.6% adults ages 65 and older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1382" y="412283"/>
            <a:ext cx="5157418" cy="1020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344373"/>
      </p:ext>
    </p:extLst>
  </p:cSld>
  <p:clrMapOvr>
    <a:masterClrMapping/>
  </p:clrMapOvr>
  <p:transition spd="slow" advClick="0" advTm="10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5" name="Shape 17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rPr/>
              <a:t>4</a:t>
            </a:fld>
            <a:endParaRPr/>
          </a:p>
        </p:txBody>
      </p:sp>
      <p:sp>
        <p:nvSpPr>
          <p:cNvPr id="1796" name="Shape 1796"/>
          <p:cNvSpPr/>
          <p:nvPr/>
        </p:nvSpPr>
        <p:spPr>
          <a:xfrm>
            <a:off x="1438717" y="758351"/>
            <a:ext cx="3972628" cy="353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>
            <a:spAutoFit/>
          </a:bodyPr>
          <a:lstStyle>
            <a:lvl1pPr algn="l">
              <a:defRPr spc="210"/>
            </a:lvl1pPr>
          </a:lstStyle>
          <a:p>
            <a:r>
              <a:t>TRACI GILLIG</a:t>
            </a:r>
          </a:p>
        </p:txBody>
      </p:sp>
      <p:sp>
        <p:nvSpPr>
          <p:cNvPr id="1797" name="Shape 1797"/>
          <p:cNvSpPr/>
          <p:nvPr/>
        </p:nvSpPr>
        <p:spPr>
          <a:xfrm>
            <a:off x="20523584" y="745651"/>
            <a:ext cx="1681468" cy="353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71437" tIns="71437" rIns="71437" bIns="71437">
            <a:spAutoFit/>
          </a:bodyPr>
          <a:lstStyle>
            <a:lvl1pPr>
              <a:defRPr spc="210"/>
            </a:lvl1pPr>
          </a:lstStyle>
          <a:p>
            <a:r>
              <a:t>PAGE</a:t>
            </a:r>
          </a:p>
        </p:txBody>
      </p:sp>
      <p:sp>
        <p:nvSpPr>
          <p:cNvPr id="29" name="Shape 1902"/>
          <p:cNvSpPr/>
          <p:nvPr/>
        </p:nvSpPr>
        <p:spPr>
          <a:xfrm>
            <a:off x="1648886" y="2045389"/>
            <a:ext cx="13189507" cy="913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71437" tIns="71437" rIns="71437" bIns="71437">
            <a:spAutoFit/>
          </a:bodyPr>
          <a:lstStyle>
            <a:lvl1pPr algn="l">
              <a:defRPr sz="5000" cap="none" spc="0">
                <a:solidFill>
                  <a:srgbClr val="000000"/>
                </a:solidFill>
              </a:defRPr>
            </a:lvl1pPr>
          </a:lstStyle>
          <a:p>
            <a:r>
              <a:rPr lang="en-US" b="1" dirty="0"/>
              <a:t>Gender and sex assigned at birth (1/12/25)</a:t>
            </a:r>
            <a:endParaRPr b="1" dirty="0"/>
          </a:p>
        </p:txBody>
      </p:sp>
      <p:sp>
        <p:nvSpPr>
          <p:cNvPr id="14" name="Shape 1329"/>
          <p:cNvSpPr/>
          <p:nvPr/>
        </p:nvSpPr>
        <p:spPr>
          <a:xfrm>
            <a:off x="1383012" y="818872"/>
            <a:ext cx="5398788" cy="359713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71437" tIns="71437" rIns="71437" bIns="71437">
            <a:spAutoFit/>
          </a:bodyPr>
          <a:lstStyle>
            <a:lvl1pPr algn="l">
              <a:defRPr spc="21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b="1" dirty="0">
                <a:solidFill>
                  <a:schemeClr val="tx1"/>
                </a:solidFill>
              </a:rPr>
              <a:t>GILLIG</a:t>
            </a:r>
          </a:p>
        </p:txBody>
      </p:sp>
      <p:sp>
        <p:nvSpPr>
          <p:cNvPr id="9" name="Shape 1799"/>
          <p:cNvSpPr/>
          <p:nvPr/>
        </p:nvSpPr>
        <p:spPr>
          <a:xfrm>
            <a:off x="2717437" y="3470304"/>
            <a:ext cx="9474563" cy="90540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71437" tIns="71437" rIns="71437" bIns="71437">
            <a:spAutoFit/>
          </a:bodyPr>
          <a:lstStyle>
            <a:lvl1pPr algn="l">
              <a:lnSpc>
                <a:spcPct val="120000"/>
              </a:lnSpc>
              <a:defRPr sz="1600" cap="none" spc="0">
                <a:solidFill>
                  <a:srgbClr val="53585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en-US" sz="4400" dirty="0"/>
              <a:t>Gender (</a:t>
            </a:r>
            <a:r>
              <a:rPr lang="en-US" sz="4400" i="1" dirty="0"/>
              <a:t>n</a:t>
            </a:r>
            <a:r>
              <a:rPr lang="en-US" sz="4400" dirty="0"/>
              <a:t> = 5,726)</a:t>
            </a:r>
          </a:p>
          <a:p>
            <a:endParaRPr lang="en-US" sz="1000" dirty="0"/>
          </a:p>
          <a:p>
            <a:pPr marL="571500" indent="-571500">
              <a:buFontTx/>
              <a:buChar char="-"/>
            </a:pPr>
            <a:r>
              <a:rPr lang="en-US" sz="3600" dirty="0"/>
              <a:t>Cisgender woman/girl: 27.0% (</a:t>
            </a:r>
            <a:r>
              <a:rPr lang="en-US" sz="3600" i="1" dirty="0"/>
              <a:t>n </a:t>
            </a:r>
            <a:r>
              <a:rPr lang="en-US" sz="3600" dirty="0"/>
              <a:t>= 1,547)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Cisgender man/boy: 22.1% (</a:t>
            </a:r>
            <a:r>
              <a:rPr lang="en-US" sz="3600" i="1" dirty="0"/>
              <a:t>n </a:t>
            </a:r>
            <a:r>
              <a:rPr lang="en-US" sz="3600" dirty="0"/>
              <a:t>= 1,266)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Multiple genders: 18.8% (</a:t>
            </a:r>
            <a:r>
              <a:rPr lang="en-US" sz="3600" i="1" dirty="0"/>
              <a:t>n </a:t>
            </a:r>
            <a:r>
              <a:rPr lang="en-US" sz="3600" dirty="0"/>
              <a:t>= 1,075)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Transgender woman/girl: 8.8% (</a:t>
            </a:r>
            <a:r>
              <a:rPr lang="en-US" sz="3600" i="1" dirty="0"/>
              <a:t>n </a:t>
            </a:r>
            <a:r>
              <a:rPr lang="en-US" sz="3600" dirty="0"/>
              <a:t>= 505)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Transgender man/boy: 6.4% (</a:t>
            </a:r>
            <a:r>
              <a:rPr lang="en-US" sz="3600" i="1" dirty="0"/>
              <a:t>n </a:t>
            </a:r>
            <a:r>
              <a:rPr lang="en-US" sz="3600" dirty="0"/>
              <a:t>= 367)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Nonbinary: 4.9% (</a:t>
            </a:r>
            <a:r>
              <a:rPr lang="en-US" sz="3600" i="1" dirty="0"/>
              <a:t>n </a:t>
            </a:r>
            <a:r>
              <a:rPr lang="en-US" sz="3600" dirty="0"/>
              <a:t>= 279)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Genderqueer: 2.5% (</a:t>
            </a:r>
            <a:r>
              <a:rPr lang="en-US" sz="3600" i="1" dirty="0"/>
              <a:t>n </a:t>
            </a:r>
            <a:r>
              <a:rPr lang="en-US" sz="3600" dirty="0"/>
              <a:t>= 146)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Genderfluid: 1.9% (</a:t>
            </a:r>
            <a:r>
              <a:rPr lang="en-US" sz="3600" i="1" dirty="0"/>
              <a:t>n </a:t>
            </a:r>
            <a:r>
              <a:rPr lang="en-US" sz="3600" dirty="0"/>
              <a:t>= 107)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Agender: 1.9% (</a:t>
            </a:r>
            <a:r>
              <a:rPr lang="en-US" sz="3600" i="1" dirty="0"/>
              <a:t>n </a:t>
            </a:r>
            <a:r>
              <a:rPr lang="en-US" sz="3600" dirty="0"/>
              <a:t>= 106)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Two-Spirit: 1.2% (</a:t>
            </a:r>
            <a:r>
              <a:rPr lang="en-US" sz="3600" i="1" dirty="0"/>
              <a:t>n </a:t>
            </a:r>
            <a:r>
              <a:rPr lang="en-US" sz="3600" dirty="0"/>
              <a:t>= 68)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Unsure: 2.0% (</a:t>
            </a:r>
            <a:r>
              <a:rPr lang="en-US" sz="3600" i="1" dirty="0"/>
              <a:t>n </a:t>
            </a:r>
            <a:r>
              <a:rPr lang="en-US" sz="3600" dirty="0"/>
              <a:t>= 114)</a:t>
            </a:r>
          </a:p>
          <a:p>
            <a:pPr marL="571500" indent="-571500">
              <a:buFontTx/>
              <a:buChar char="-"/>
            </a:pPr>
            <a:r>
              <a:rPr lang="en-US" sz="3600" dirty="0"/>
              <a:t>Something else not listed: % (</a:t>
            </a:r>
            <a:r>
              <a:rPr lang="en-US" sz="3600" i="1" dirty="0"/>
              <a:t>n </a:t>
            </a:r>
            <a:r>
              <a:rPr lang="en-US" sz="3600" dirty="0"/>
              <a:t>= )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1382" y="412283"/>
            <a:ext cx="5157418" cy="1020353"/>
          </a:xfrm>
          <a:prstGeom prst="rect">
            <a:avLst/>
          </a:prstGeom>
        </p:spPr>
      </p:pic>
      <p:sp>
        <p:nvSpPr>
          <p:cNvPr id="12" name="Shape 1799"/>
          <p:cNvSpPr/>
          <p:nvPr/>
        </p:nvSpPr>
        <p:spPr>
          <a:xfrm>
            <a:off x="12941243" y="3476972"/>
            <a:ext cx="9589109" cy="12900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71437" tIns="71437" rIns="71437" bIns="71437">
            <a:spAutoFit/>
          </a:bodyPr>
          <a:lstStyle>
            <a:lvl1pPr algn="l">
              <a:lnSpc>
                <a:spcPct val="120000"/>
              </a:lnSpc>
              <a:defRPr sz="1600" cap="none" spc="0">
                <a:solidFill>
                  <a:srgbClr val="53585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en-US" sz="4400" dirty="0"/>
              <a:t>Intersex participants (1.1%, </a:t>
            </a:r>
            <a:r>
              <a:rPr lang="en-US" sz="4400" i="1" dirty="0"/>
              <a:t>n</a:t>
            </a:r>
            <a:r>
              <a:rPr lang="en-US" sz="4400" dirty="0"/>
              <a:t> = 63)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02656518"/>
      </p:ext>
    </p:extLst>
  </p:cSld>
  <p:clrMapOvr>
    <a:masterClrMapping/>
  </p:clrMapOvr>
  <p:transition spd="slow" advClick="0" advTm="10000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White">
  <a:themeElements>
    <a:clrScheme name="White">
      <a:dk1>
        <a:srgbClr val="FFFFFF"/>
      </a:dk1>
      <a:lt1>
        <a:srgbClr val="A6AAA9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Light"/>
        <a:ea typeface="Helvetica Neue Light"/>
        <a:cs typeface="Helvetica Neue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r" defTabSz="5236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all" spc="350" normalizeH="0" baseline="0">
            <a:ln>
              <a:noFill/>
            </a:ln>
            <a:solidFill>
              <a:srgbClr val="A6AAA9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Neue Light"/>
        <a:ea typeface="Helvetica Neue Light"/>
        <a:cs typeface="Helvetica Neue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635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508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ctr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71437" tIns="71437" rIns="71437" bIns="71437" numCol="1" spcCol="38100" rtlCol="0" anchor="ctr">
        <a:spAutoFit/>
      </a:bodyPr>
      <a:lstStyle>
        <a:defPPr marL="0" marR="0" indent="0" algn="r" defTabSz="523622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all" spc="350" normalizeH="0" baseline="0">
            <a:ln>
              <a:noFill/>
            </a:ln>
            <a:solidFill>
              <a:srgbClr val="A6AAA9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28127</TotalTime>
  <Words>688</Words>
  <Application>Microsoft Office PowerPoint</Application>
  <PresentationFormat>Custom</PresentationFormat>
  <Paragraphs>141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White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Gillig, Traci Kristin</cp:lastModifiedBy>
  <cp:revision>885</cp:revision>
  <cp:lastPrinted>2022-05-24T05:24:43Z</cp:lastPrinted>
  <dcterms:modified xsi:type="dcterms:W3CDTF">2025-01-17T20:21:11Z</dcterms:modified>
</cp:coreProperties>
</file>